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3" r:id="rId4"/>
    <p:sldMasterId id="2147483738" r:id="rId5"/>
  </p:sldMasterIdLst>
  <p:notesMasterIdLst>
    <p:notesMasterId r:id="rId63"/>
  </p:notesMasterIdLst>
  <p:sldIdLst>
    <p:sldId id="1647" r:id="rId6"/>
    <p:sldId id="1651" r:id="rId7"/>
    <p:sldId id="263" r:id="rId8"/>
    <p:sldId id="1652" r:id="rId9"/>
    <p:sldId id="1650" r:id="rId10"/>
    <p:sldId id="264" r:id="rId11"/>
    <p:sldId id="265" r:id="rId12"/>
    <p:sldId id="266" r:id="rId13"/>
    <p:sldId id="1609" r:id="rId14"/>
    <p:sldId id="1254" r:id="rId15"/>
    <p:sldId id="1131" r:id="rId16"/>
    <p:sldId id="1133" r:id="rId17"/>
    <p:sldId id="1134" r:id="rId18"/>
    <p:sldId id="1610" r:id="rId19"/>
    <p:sldId id="1611" r:id="rId20"/>
    <p:sldId id="1135" r:id="rId21"/>
    <p:sldId id="1612" r:id="rId22"/>
    <p:sldId id="1253" r:id="rId23"/>
    <p:sldId id="1657" r:id="rId24"/>
    <p:sldId id="1658" r:id="rId25"/>
    <p:sldId id="1614" r:id="rId26"/>
    <p:sldId id="1615" r:id="rId27"/>
    <p:sldId id="1616" r:id="rId28"/>
    <p:sldId id="1617" r:id="rId29"/>
    <p:sldId id="1618" r:id="rId30"/>
    <p:sldId id="1619" r:id="rId31"/>
    <p:sldId id="1620" r:id="rId32"/>
    <p:sldId id="1621" r:id="rId33"/>
    <p:sldId id="1626" r:id="rId34"/>
    <p:sldId id="1627" r:id="rId35"/>
    <p:sldId id="1628" r:id="rId36"/>
    <p:sldId id="1629" r:id="rId37"/>
    <p:sldId id="1630" r:id="rId38"/>
    <p:sldId id="1622" r:id="rId39"/>
    <p:sldId id="1623" r:id="rId40"/>
    <p:sldId id="1631" r:id="rId41"/>
    <p:sldId id="1632" r:id="rId42"/>
    <p:sldId id="1633" r:id="rId43"/>
    <p:sldId id="1636" r:id="rId44"/>
    <p:sldId id="1637" r:id="rId45"/>
    <p:sldId id="1645" r:id="rId46"/>
    <p:sldId id="1638" r:id="rId47"/>
    <p:sldId id="1639" r:id="rId48"/>
    <p:sldId id="1640" r:id="rId49"/>
    <p:sldId id="1641" r:id="rId50"/>
    <p:sldId id="1642" r:id="rId51"/>
    <p:sldId id="1643" r:id="rId52"/>
    <p:sldId id="1644" r:id="rId53"/>
    <p:sldId id="1624" r:id="rId54"/>
    <p:sldId id="1625" r:id="rId55"/>
    <p:sldId id="1648" r:id="rId56"/>
    <p:sldId id="1649" r:id="rId57"/>
    <p:sldId id="1659" r:id="rId58"/>
    <p:sldId id="1653" r:id="rId59"/>
    <p:sldId id="1654" r:id="rId60"/>
    <p:sldId id="1655" r:id="rId61"/>
    <p:sldId id="1656" r:id="rId62"/>
  </p:sldIdLst>
  <p:sldSz cx="12192000" cy="6858000"/>
  <p:notesSz cx="7010400" cy="92964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1">
    <p:extLst>
      <p:ext uri="{19B8F6BF-5375-455C-9EA6-DF929625EA0E}">
        <p15:presenceInfo xmlns:p15="http://schemas.microsoft.com/office/powerpoint/2012/main" userId="4f311c13892de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0CDBC"/>
    <a:srgbClr val="E48312"/>
    <a:srgbClr val="BD582C"/>
    <a:srgbClr val="7F7F7F"/>
    <a:srgbClr val="94A088"/>
    <a:srgbClr val="008080"/>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95118" autoAdjust="0"/>
  </p:normalViewPr>
  <p:slideViewPr>
    <p:cSldViewPr snapToGrid="0">
      <p:cViewPr varScale="1">
        <p:scale>
          <a:sx n="90" d="100"/>
          <a:sy n="90" d="100"/>
        </p:scale>
        <p:origin x="648" y="184"/>
      </p:cViewPr>
      <p:guideLst>
        <p:guide orient="horz" pos="2160"/>
        <p:guide pos="3840"/>
      </p:guideLst>
    </p:cSldViewPr>
  </p:slideViewPr>
  <p:outlineViewPr>
    <p:cViewPr>
      <p:scale>
        <a:sx n="33" d="100"/>
        <a:sy n="33" d="100"/>
      </p:scale>
      <p:origin x="0" y="-18852"/>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Qi [COM S]" userId="a9a6d976-dd74-4879-aa62-82795eaef9f6" providerId="ADAL" clId="{28F9EADD-7984-8C45-8A12-EAFE4168DF45}"/>
    <pc:docChg chg="undo custSel addSld delSld modSld sldOrd">
      <pc:chgData name="Li, Qi [COM S]" userId="a9a6d976-dd74-4879-aa62-82795eaef9f6" providerId="ADAL" clId="{28F9EADD-7984-8C45-8A12-EAFE4168DF45}" dt="2025-01-14T20:49:38.262" v="473" actId="700"/>
      <pc:docMkLst>
        <pc:docMk/>
      </pc:docMkLst>
      <pc:sldChg chg="delSp modSp mod">
        <pc:chgData name="Li, Qi [COM S]" userId="a9a6d976-dd74-4879-aa62-82795eaef9f6" providerId="ADAL" clId="{28F9EADD-7984-8C45-8A12-EAFE4168DF45}" dt="2025-01-10T23:18:56.453" v="370" actId="313"/>
        <pc:sldMkLst>
          <pc:docMk/>
          <pc:sldMk cId="2740503364" sldId="263"/>
        </pc:sldMkLst>
      </pc:sldChg>
      <pc:sldChg chg="add">
        <pc:chgData name="Li, Qi [COM S]" userId="a9a6d976-dd74-4879-aa62-82795eaef9f6" providerId="ADAL" clId="{28F9EADD-7984-8C45-8A12-EAFE4168DF45}" dt="2025-01-10T23:37:24.667" v="467"/>
        <pc:sldMkLst>
          <pc:docMk/>
          <pc:sldMk cId="2057740525" sldId="1624"/>
        </pc:sldMkLst>
      </pc:sldChg>
      <pc:sldChg chg="add">
        <pc:chgData name="Li, Qi [COM S]" userId="a9a6d976-dd74-4879-aa62-82795eaef9f6" providerId="ADAL" clId="{28F9EADD-7984-8C45-8A12-EAFE4168DF45}" dt="2025-01-10T23:37:24.667" v="467"/>
        <pc:sldMkLst>
          <pc:docMk/>
          <pc:sldMk cId="3499520420" sldId="1625"/>
        </pc:sldMkLst>
      </pc:sldChg>
      <pc:sldChg chg="add">
        <pc:chgData name="Li, Qi [COM S]" userId="a9a6d976-dd74-4879-aa62-82795eaef9f6" providerId="ADAL" clId="{28F9EADD-7984-8C45-8A12-EAFE4168DF45}" dt="2025-01-10T23:37:24.667" v="467"/>
        <pc:sldMkLst>
          <pc:docMk/>
          <pc:sldMk cId="705162302" sldId="1632"/>
        </pc:sldMkLst>
      </pc:sldChg>
      <pc:sldChg chg="add">
        <pc:chgData name="Li, Qi [COM S]" userId="a9a6d976-dd74-4879-aa62-82795eaef9f6" providerId="ADAL" clId="{28F9EADD-7984-8C45-8A12-EAFE4168DF45}" dt="2025-01-10T23:37:24.667" v="467"/>
        <pc:sldMkLst>
          <pc:docMk/>
          <pc:sldMk cId="1061556938" sldId="1633"/>
        </pc:sldMkLst>
      </pc:sldChg>
      <pc:sldChg chg="add">
        <pc:chgData name="Li, Qi [COM S]" userId="a9a6d976-dd74-4879-aa62-82795eaef9f6" providerId="ADAL" clId="{28F9EADD-7984-8C45-8A12-EAFE4168DF45}" dt="2025-01-10T23:37:24.667" v="467"/>
        <pc:sldMkLst>
          <pc:docMk/>
          <pc:sldMk cId="2314332507" sldId="1636"/>
        </pc:sldMkLst>
      </pc:sldChg>
      <pc:sldChg chg="add">
        <pc:chgData name="Li, Qi [COM S]" userId="a9a6d976-dd74-4879-aa62-82795eaef9f6" providerId="ADAL" clId="{28F9EADD-7984-8C45-8A12-EAFE4168DF45}" dt="2025-01-10T23:37:24.667" v="467"/>
        <pc:sldMkLst>
          <pc:docMk/>
          <pc:sldMk cId="1555077773" sldId="1637"/>
        </pc:sldMkLst>
      </pc:sldChg>
      <pc:sldChg chg="add">
        <pc:chgData name="Li, Qi [COM S]" userId="a9a6d976-dd74-4879-aa62-82795eaef9f6" providerId="ADAL" clId="{28F9EADD-7984-8C45-8A12-EAFE4168DF45}" dt="2025-01-10T23:37:24.667" v="467"/>
        <pc:sldMkLst>
          <pc:docMk/>
          <pc:sldMk cId="820063236" sldId="1638"/>
        </pc:sldMkLst>
      </pc:sldChg>
      <pc:sldChg chg="add">
        <pc:chgData name="Li, Qi [COM S]" userId="a9a6d976-dd74-4879-aa62-82795eaef9f6" providerId="ADAL" clId="{28F9EADD-7984-8C45-8A12-EAFE4168DF45}" dt="2025-01-10T23:37:24.667" v="467"/>
        <pc:sldMkLst>
          <pc:docMk/>
          <pc:sldMk cId="3604284713" sldId="1639"/>
        </pc:sldMkLst>
      </pc:sldChg>
      <pc:sldChg chg="add">
        <pc:chgData name="Li, Qi [COM S]" userId="a9a6d976-dd74-4879-aa62-82795eaef9f6" providerId="ADAL" clId="{28F9EADD-7984-8C45-8A12-EAFE4168DF45}" dt="2025-01-10T23:37:24.667" v="467"/>
        <pc:sldMkLst>
          <pc:docMk/>
          <pc:sldMk cId="3988904188" sldId="1640"/>
        </pc:sldMkLst>
      </pc:sldChg>
      <pc:sldChg chg="add">
        <pc:chgData name="Li, Qi [COM S]" userId="a9a6d976-dd74-4879-aa62-82795eaef9f6" providerId="ADAL" clId="{28F9EADD-7984-8C45-8A12-EAFE4168DF45}" dt="2025-01-10T23:37:24.667" v="467"/>
        <pc:sldMkLst>
          <pc:docMk/>
          <pc:sldMk cId="2018896910" sldId="1641"/>
        </pc:sldMkLst>
      </pc:sldChg>
      <pc:sldChg chg="add">
        <pc:chgData name="Li, Qi [COM S]" userId="a9a6d976-dd74-4879-aa62-82795eaef9f6" providerId="ADAL" clId="{28F9EADD-7984-8C45-8A12-EAFE4168DF45}" dt="2025-01-10T23:37:24.667" v="467"/>
        <pc:sldMkLst>
          <pc:docMk/>
          <pc:sldMk cId="4215543034" sldId="1642"/>
        </pc:sldMkLst>
      </pc:sldChg>
      <pc:sldChg chg="add">
        <pc:chgData name="Li, Qi [COM S]" userId="a9a6d976-dd74-4879-aa62-82795eaef9f6" providerId="ADAL" clId="{28F9EADD-7984-8C45-8A12-EAFE4168DF45}" dt="2025-01-10T23:37:24.667" v="467"/>
        <pc:sldMkLst>
          <pc:docMk/>
          <pc:sldMk cId="972962617" sldId="1643"/>
        </pc:sldMkLst>
      </pc:sldChg>
      <pc:sldChg chg="add">
        <pc:chgData name="Li, Qi [COM S]" userId="a9a6d976-dd74-4879-aa62-82795eaef9f6" providerId="ADAL" clId="{28F9EADD-7984-8C45-8A12-EAFE4168DF45}" dt="2025-01-10T23:37:24.667" v="467"/>
        <pc:sldMkLst>
          <pc:docMk/>
          <pc:sldMk cId="1081109342" sldId="1644"/>
        </pc:sldMkLst>
      </pc:sldChg>
      <pc:sldChg chg="modSp add mod">
        <pc:chgData name="Li, Qi [COM S]" userId="a9a6d976-dd74-4879-aa62-82795eaef9f6" providerId="ADAL" clId="{28F9EADD-7984-8C45-8A12-EAFE4168DF45}" dt="2025-01-10T23:37:48.910" v="468" actId="108"/>
        <pc:sldMkLst>
          <pc:docMk/>
          <pc:sldMk cId="3016286120" sldId="1645"/>
        </pc:sldMkLst>
      </pc:sldChg>
      <pc:sldChg chg="addSp delSp modSp mod chgLayout">
        <pc:chgData name="Li, Qi [COM S]" userId="a9a6d976-dd74-4879-aa62-82795eaef9f6" providerId="ADAL" clId="{28F9EADD-7984-8C45-8A12-EAFE4168DF45}" dt="2025-01-14T20:49:38.262" v="473" actId="700"/>
        <pc:sldMkLst>
          <pc:docMk/>
          <pc:sldMk cId="906337791" sldId="1647"/>
        </pc:sldMkLst>
      </pc:sldChg>
      <pc:sldChg chg="add">
        <pc:chgData name="Li, Qi [COM S]" userId="a9a6d976-dd74-4879-aa62-82795eaef9f6" providerId="ADAL" clId="{28F9EADD-7984-8C45-8A12-EAFE4168DF45}" dt="2025-01-10T23:37:24.667" v="467"/>
        <pc:sldMkLst>
          <pc:docMk/>
          <pc:sldMk cId="2371638079" sldId="1648"/>
        </pc:sldMkLst>
      </pc:sldChg>
      <pc:sldChg chg="del">
        <pc:chgData name="Li, Qi [COM S]" userId="a9a6d976-dd74-4879-aa62-82795eaef9f6" providerId="ADAL" clId="{28F9EADD-7984-8C45-8A12-EAFE4168DF45}" dt="2025-01-10T22:55:45.615" v="7" actId="2696"/>
        <pc:sldMkLst>
          <pc:docMk/>
          <pc:sldMk cId="2871234231" sldId="1648"/>
        </pc:sldMkLst>
      </pc:sldChg>
      <pc:sldChg chg="add">
        <pc:chgData name="Li, Qi [COM S]" userId="a9a6d976-dd74-4879-aa62-82795eaef9f6" providerId="ADAL" clId="{28F9EADD-7984-8C45-8A12-EAFE4168DF45}" dt="2025-01-10T23:37:24.667" v="467"/>
        <pc:sldMkLst>
          <pc:docMk/>
          <pc:sldMk cId="725402312" sldId="1649"/>
        </pc:sldMkLst>
      </pc:sldChg>
      <pc:sldChg chg="del">
        <pc:chgData name="Li, Qi [COM S]" userId="a9a6d976-dd74-4879-aa62-82795eaef9f6" providerId="ADAL" clId="{28F9EADD-7984-8C45-8A12-EAFE4168DF45}" dt="2025-01-10T23:36:52.640" v="466" actId="2696"/>
        <pc:sldMkLst>
          <pc:docMk/>
          <pc:sldMk cId="1231911315" sldId="1649"/>
        </pc:sldMkLst>
      </pc:sldChg>
      <pc:sldChg chg="modSp add mod">
        <pc:chgData name="Li, Qi [COM S]" userId="a9a6d976-dd74-4879-aa62-82795eaef9f6" providerId="ADAL" clId="{28F9EADD-7984-8C45-8A12-EAFE4168DF45}" dt="2025-01-10T23:34:01.282" v="465" actId="20577"/>
        <pc:sldMkLst>
          <pc:docMk/>
          <pc:sldMk cId="1310248396" sldId="1650"/>
        </pc:sldMkLst>
      </pc:sldChg>
      <pc:sldChg chg="addSp delSp modSp new mod modClrScheme chgLayout">
        <pc:chgData name="Li, Qi [COM S]" userId="a9a6d976-dd74-4879-aa62-82795eaef9f6" providerId="ADAL" clId="{28F9EADD-7984-8C45-8A12-EAFE4168DF45}" dt="2025-01-10T23:27:33.677" v="377" actId="20577"/>
        <pc:sldMkLst>
          <pc:docMk/>
          <pc:sldMk cId="1887372906" sldId="1651"/>
        </pc:sldMkLst>
      </pc:sldChg>
      <pc:sldChg chg="new del">
        <pc:chgData name="Li, Qi [COM S]" userId="a9a6d976-dd74-4879-aa62-82795eaef9f6" providerId="ADAL" clId="{28F9EADD-7984-8C45-8A12-EAFE4168DF45}" dt="2025-01-10T23:27:21.507" v="372" actId="2696"/>
        <pc:sldMkLst>
          <pc:docMk/>
          <pc:sldMk cId="2395100491" sldId="1652"/>
        </pc:sldMkLst>
      </pc:sldChg>
      <pc:sldChg chg="addSp delSp modSp new mod">
        <pc:chgData name="Li, Qi [COM S]" userId="a9a6d976-dd74-4879-aa62-82795eaef9f6" providerId="ADAL" clId="{28F9EADD-7984-8C45-8A12-EAFE4168DF45}" dt="2025-01-10T23:31:58.925" v="397" actId="962"/>
        <pc:sldMkLst>
          <pc:docMk/>
          <pc:sldMk cId="2513728275" sldId="1652"/>
        </pc:sldMkLst>
      </pc:sldChg>
      <pc:sldChg chg="add">
        <pc:chgData name="Li, Qi [COM S]" userId="a9a6d976-dd74-4879-aa62-82795eaef9f6" providerId="ADAL" clId="{28F9EADD-7984-8C45-8A12-EAFE4168DF45}" dt="2025-01-10T23:37:24.667" v="467"/>
        <pc:sldMkLst>
          <pc:docMk/>
          <pc:sldMk cId="3150953479" sldId="1653"/>
        </pc:sldMkLst>
      </pc:sldChg>
      <pc:sldChg chg="add">
        <pc:chgData name="Li, Qi [COM S]" userId="a9a6d976-dd74-4879-aa62-82795eaef9f6" providerId="ADAL" clId="{28F9EADD-7984-8C45-8A12-EAFE4168DF45}" dt="2025-01-10T23:37:24.667" v="467"/>
        <pc:sldMkLst>
          <pc:docMk/>
          <pc:sldMk cId="3337538650" sldId="1654"/>
        </pc:sldMkLst>
      </pc:sldChg>
      <pc:sldChg chg="add">
        <pc:chgData name="Li, Qi [COM S]" userId="a9a6d976-dd74-4879-aa62-82795eaef9f6" providerId="ADAL" clId="{28F9EADD-7984-8C45-8A12-EAFE4168DF45}" dt="2025-01-10T23:37:24.667" v="467"/>
        <pc:sldMkLst>
          <pc:docMk/>
          <pc:sldMk cId="3458874498" sldId="1655"/>
        </pc:sldMkLst>
      </pc:sldChg>
      <pc:sldChg chg="add">
        <pc:chgData name="Li, Qi [COM S]" userId="a9a6d976-dd74-4879-aa62-82795eaef9f6" providerId="ADAL" clId="{28F9EADD-7984-8C45-8A12-EAFE4168DF45}" dt="2025-01-10T23:37:24.667" v="467"/>
        <pc:sldMkLst>
          <pc:docMk/>
          <pc:sldMk cId="3427810036" sldId="1656"/>
        </pc:sldMkLst>
      </pc:sldChg>
      <pc:sldChg chg="add del">
        <pc:chgData name="Li, Qi [COM S]" userId="a9a6d976-dd74-4879-aa62-82795eaef9f6" providerId="ADAL" clId="{28F9EADD-7984-8C45-8A12-EAFE4168DF45}" dt="2025-01-14T19:51:26.809" v="472" actId="2696"/>
        <pc:sldMkLst>
          <pc:docMk/>
          <pc:sldMk cId="3614369899" sldId="1657"/>
        </pc:sldMkLst>
      </pc:sldChg>
      <pc:sldChg chg="add del ord">
        <pc:chgData name="Li, Qi [COM S]" userId="a9a6d976-dd74-4879-aa62-82795eaef9f6" providerId="ADAL" clId="{28F9EADD-7984-8C45-8A12-EAFE4168DF45}" dt="2025-01-14T19:51:25.423" v="471" actId="2696"/>
        <pc:sldMkLst>
          <pc:docMk/>
          <pc:sldMk cId="1511794669" sldId="1658"/>
        </pc:sldMkLst>
      </pc:sldChg>
      <pc:sldChg chg="add del">
        <pc:chgData name="Li, Qi [COM S]" userId="a9a6d976-dd74-4879-aa62-82795eaef9f6" providerId="ADAL" clId="{28F9EADD-7984-8C45-8A12-EAFE4168DF45}" dt="2025-01-10T23:38:52.404" v="469" actId="2696"/>
        <pc:sldMkLst>
          <pc:docMk/>
          <pc:sldMk cId="2122082050" sldId="1659"/>
        </pc:sldMkLst>
      </pc:sldChg>
    </pc:docChg>
  </pc:docChgLst>
  <pc:docChgLst>
    <pc:chgData name="Li, Qi [COM S]" userId="a9a6d976-dd74-4879-aa62-82795eaef9f6" providerId="ADAL" clId="{FD57A099-C717-5D46-A869-26652D3BD671}"/>
    <pc:docChg chg="modSld">
      <pc:chgData name="Li, Qi [COM S]" userId="a9a6d976-dd74-4879-aa62-82795eaef9f6" providerId="ADAL" clId="{FD57A099-C717-5D46-A869-26652D3BD671}" dt="2025-09-05T03:07:48.665" v="1" actId="20577"/>
      <pc:docMkLst>
        <pc:docMk/>
      </pc:docMkLst>
      <pc:sldChg chg="modSp mod">
        <pc:chgData name="Li, Qi [COM S]" userId="a9a6d976-dd74-4879-aa62-82795eaef9f6" providerId="ADAL" clId="{FD57A099-C717-5D46-A869-26652D3BD671}" dt="2025-09-05T03:07:48.665" v="1" actId="20577"/>
        <pc:sldMkLst>
          <pc:docMk/>
          <pc:sldMk cId="2685176510" sldId="1659"/>
        </pc:sldMkLst>
        <pc:spChg chg="mod">
          <ac:chgData name="Li, Qi [COM S]" userId="a9a6d976-dd74-4879-aa62-82795eaef9f6" providerId="ADAL" clId="{FD57A099-C717-5D46-A869-26652D3BD671}" dt="2025-09-05T03:07:48.665" v="1" actId="20577"/>
          <ac:spMkLst>
            <pc:docMk/>
            <pc:sldMk cId="2685176510" sldId="165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F87AF23C-6CAB-4A6A-B3BC-A88F610E0570}" type="datetimeFigureOut">
              <a:rPr lang="en-US" smtClean="0"/>
              <a:t>9/4/25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07816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the raw probabilities, the ratio is better able to distinguish relevant words (solid and gas) from irrelevant words (water and fashion) and it is also better able to discriminate between the two relevant words.</a:t>
            </a:r>
          </a:p>
        </p:txBody>
      </p:sp>
      <p:sp>
        <p:nvSpPr>
          <p:cNvPr id="4" name="Slide Number Placeholder 3"/>
          <p:cNvSpPr>
            <a:spLocks noGrp="1"/>
          </p:cNvSpPr>
          <p:nvPr>
            <p:ph type="sldNum" sz="quarter" idx="5"/>
          </p:nvPr>
        </p:nvSpPr>
        <p:spPr/>
        <p:txBody>
          <a:bodyPr/>
          <a:lstStyle/>
          <a:p>
            <a:fld id="{A6F8110F-5CB8-4B7A-89C2-96B671E6053B}" type="slidenum">
              <a:rPr lang="en-US" smtClean="0"/>
              <a:t>40</a:t>
            </a:fld>
            <a:endParaRPr lang="en-US"/>
          </a:p>
        </p:txBody>
      </p:sp>
    </p:spTree>
    <p:extLst>
      <p:ext uri="{BB962C8B-B14F-4D97-AF65-F5344CB8AC3E}">
        <p14:creationId xmlns:p14="http://schemas.microsoft.com/office/powerpoint/2010/main" val="387704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Bojanowski, P., Grave, E., </a:t>
            </a:r>
            <a:r>
              <a:rPr lang="en-US" dirty="0" err="1"/>
              <a:t>Joulin</a:t>
            </a:r>
            <a:r>
              <a:rPr lang="en-US" dirty="0"/>
              <a:t>, A., &amp; </a:t>
            </a:r>
            <a:r>
              <a:rPr lang="en-US" dirty="0" err="1"/>
              <a:t>Mikolov</a:t>
            </a:r>
            <a:r>
              <a:rPr lang="en-US" dirty="0"/>
              <a:t>, T. (2016). Enriching Word Vectors with </a:t>
            </a:r>
            <a:r>
              <a:rPr lang="en-US" dirty="0" err="1"/>
              <a:t>Subword</a:t>
            </a:r>
            <a:r>
              <a:rPr lang="en-US" dirty="0"/>
              <a:t> Information. Transactions of the Association for Computational Linguistics, 5, 135-146.</a:t>
            </a:r>
          </a:p>
        </p:txBody>
      </p:sp>
      <p:sp>
        <p:nvSpPr>
          <p:cNvPr id="4" name="Slide Number Placeholder 3"/>
          <p:cNvSpPr>
            <a:spLocks noGrp="1"/>
          </p:cNvSpPr>
          <p:nvPr>
            <p:ph type="sldNum" sz="quarter" idx="10"/>
          </p:nvPr>
        </p:nvSpPr>
        <p:spPr/>
        <p:txBody>
          <a:bodyPr/>
          <a:lstStyle/>
          <a:p>
            <a:fld id="{A6F8110F-5CB8-4B7A-89C2-96B671E6053B}" type="slidenum">
              <a:rPr lang="en-US" smtClean="0"/>
              <a:t>43</a:t>
            </a:fld>
            <a:endParaRPr lang="en-US"/>
          </a:p>
        </p:txBody>
      </p:sp>
    </p:spTree>
    <p:extLst>
      <p:ext uri="{BB962C8B-B14F-4D97-AF65-F5344CB8AC3E}">
        <p14:creationId xmlns:p14="http://schemas.microsoft.com/office/powerpoint/2010/main" val="116954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E69103-2D17-4832-98EE-51E176497DD9}" type="slidenum">
              <a:rPr lang="en-US"/>
              <a:t>49</a:t>
            </a:fld>
            <a:endParaRPr lang="en-US"/>
          </a:p>
        </p:txBody>
      </p:sp>
    </p:spTree>
    <p:extLst>
      <p:ext uri="{BB962C8B-B14F-4D97-AF65-F5344CB8AC3E}">
        <p14:creationId xmlns:p14="http://schemas.microsoft.com/office/powerpoint/2010/main" val="229782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map of word co-occurrence statistics matrix </a:t>
            </a:r>
          </a:p>
          <a:p>
            <a:r>
              <a:rPr lang="en-US" dirty="0"/>
              <a:t>For</a:t>
            </a:r>
            <a:r>
              <a:rPr lang="en-US" baseline="0" dirty="0"/>
              <a:t> each word, the corresponding row as feature vector</a:t>
            </a:r>
            <a:endParaRPr lang="en-US" dirty="0"/>
          </a:p>
          <a:p>
            <a:r>
              <a:rPr lang="en-US" dirty="0"/>
              <a:t>Remove redundancy and project the data into a lower-dimensional space </a:t>
            </a:r>
            <a:endParaRPr lang="en-US" baseline="0" dirty="0"/>
          </a:p>
          <a:p>
            <a:r>
              <a:rPr lang="en-US" baseline="0" dirty="0"/>
              <a:t>Each dimension correspond to a topic</a:t>
            </a:r>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88140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56876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Low-rank estimation for embedding learning (</a:t>
            </a:r>
            <a:r>
              <a:rPr lang="en-US" dirty="0" err="1"/>
              <a:t>svd</a:t>
            </a:r>
            <a:r>
              <a:rPr lang="en-US" dirty="0"/>
              <a:t>)</a:t>
            </a:r>
          </a:p>
          <a:p>
            <a:r>
              <a:rPr lang="en-US" dirty="0"/>
              <a:t>Embedding learning for low-rank estimation (matrix</a:t>
            </a:r>
            <a:r>
              <a:rPr lang="en-US" baseline="0" dirty="0"/>
              <a:t> factorization) </a:t>
            </a:r>
          </a:p>
          <a:p>
            <a:endParaRPr lang="en-US" baseline="0" dirty="0"/>
          </a:p>
          <a:p>
            <a:r>
              <a:rPr lang="en-US" baseline="0" dirty="0"/>
              <a:t>Data recovery: noise, corruption, incomplete observations</a:t>
            </a:r>
          </a:p>
          <a:p>
            <a:r>
              <a:rPr lang="en-US" baseline="0" dirty="0"/>
              <a:t>Representation learning: transforming the feature space (reduce the number of features while preserving the proximity information)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7174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606952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60354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hot encoding technique is used to encode categorical integer features using a one-hot aka one-of-K scheme.</a:t>
            </a:r>
          </a:p>
          <a:p>
            <a:endParaRPr lang="en-US" dirty="0"/>
          </a:p>
          <a:p>
            <a:r>
              <a:rPr lang="en-US" dirty="0"/>
              <a:t>Suppose you have ‘color’ feature which can take values ‘green’, ‘red’, and ‘blue’. One hot encoding will convert this ‘color’ feature to three features, namely, ‘</a:t>
            </a:r>
            <a:r>
              <a:rPr lang="en-US" dirty="0" err="1"/>
              <a:t>is_green</a:t>
            </a:r>
            <a:r>
              <a:rPr lang="en-US" dirty="0"/>
              <a:t>’, ‘</a:t>
            </a:r>
            <a:r>
              <a:rPr lang="en-US" dirty="0" err="1"/>
              <a:t>is_red</a:t>
            </a:r>
            <a:r>
              <a:rPr lang="en-US" dirty="0"/>
              <a:t>’, and ‘</a:t>
            </a:r>
            <a:r>
              <a:rPr lang="en-US" dirty="0" err="1"/>
              <a:t>is_blue</a:t>
            </a:r>
            <a:r>
              <a:rPr lang="en-US" dirty="0"/>
              <a:t>’ which all are binary.</a:t>
            </a:r>
          </a:p>
        </p:txBody>
      </p:sp>
      <p:sp>
        <p:nvSpPr>
          <p:cNvPr id="4" name="Slide Number Placeholder 3"/>
          <p:cNvSpPr>
            <a:spLocks noGrp="1"/>
          </p:cNvSpPr>
          <p:nvPr>
            <p:ph type="sldNum" sz="quarter" idx="10"/>
          </p:nvPr>
        </p:nvSpPr>
        <p:spPr/>
        <p:txBody>
          <a:bodyPr/>
          <a:lstStyle/>
          <a:p>
            <a:fld id="{A6F8110F-5CB8-4B7A-89C2-96B671E6053B}" type="slidenum">
              <a:rPr lang="en-US" smtClean="0"/>
              <a:t>21</a:t>
            </a:fld>
            <a:endParaRPr lang="en-US"/>
          </a:p>
        </p:txBody>
      </p:sp>
    </p:spTree>
    <p:extLst>
      <p:ext uri="{BB962C8B-B14F-4D97-AF65-F5344CB8AC3E}">
        <p14:creationId xmlns:p14="http://schemas.microsoft.com/office/powerpoint/2010/main" val="152443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t>
            </a:r>
            <a:r>
              <a:rPr lang="en-US" baseline="0" dirty="0"/>
              <a:t> contains input word vectors.</a:t>
            </a:r>
          </a:p>
          <a:p>
            <a:r>
              <a:rPr lang="en-US" baseline="0" dirty="0"/>
              <a:t>W’ contains output word vectors.</a:t>
            </a:r>
          </a:p>
          <a:p>
            <a:endParaRPr lang="en-US" baseline="0" dirty="0"/>
          </a:p>
          <a:p>
            <a:r>
              <a:rPr lang="en-US" baseline="0" dirty="0"/>
              <a:t>We can consider either W or W’ as the word’s representation. Or even take the average.</a:t>
            </a:r>
            <a:endParaRPr lang="en-US" dirty="0"/>
          </a:p>
        </p:txBody>
      </p:sp>
      <p:sp>
        <p:nvSpPr>
          <p:cNvPr id="4" name="Slide Number Placeholder 3"/>
          <p:cNvSpPr>
            <a:spLocks noGrp="1"/>
          </p:cNvSpPr>
          <p:nvPr>
            <p:ph type="sldNum" sz="quarter" idx="10"/>
          </p:nvPr>
        </p:nvSpPr>
        <p:spPr/>
        <p:txBody>
          <a:bodyPr/>
          <a:lstStyle/>
          <a:p>
            <a:fld id="{5DE69103-2D17-4832-98EE-51E176497DD9}" type="slidenum">
              <a:rPr lang="en-US" smtClean="0"/>
              <a:t>28</a:t>
            </a:fld>
            <a:endParaRPr lang="en-US"/>
          </a:p>
        </p:txBody>
      </p:sp>
    </p:spTree>
    <p:extLst>
      <p:ext uri="{BB962C8B-B14F-4D97-AF65-F5344CB8AC3E}">
        <p14:creationId xmlns:p14="http://schemas.microsoft.com/office/powerpoint/2010/main" val="233947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E69103-2D17-4832-98EE-51E176497DD9}" type="slidenum">
              <a:rPr lang="en-US"/>
              <a:t>35</a:t>
            </a:fld>
            <a:endParaRPr lang="en-US"/>
          </a:p>
        </p:txBody>
      </p:sp>
    </p:spTree>
    <p:extLst>
      <p:ext uri="{BB962C8B-B14F-4D97-AF65-F5344CB8AC3E}">
        <p14:creationId xmlns:p14="http://schemas.microsoft.com/office/powerpoint/2010/main" val="283196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101600" y="850022"/>
            <a:ext cx="11887200" cy="673979"/>
          </a:xfrm>
          <a:prstGeom prst="rect">
            <a:avLst/>
          </a:prstGeom>
        </p:spPr>
        <p:txBody>
          <a:bodyPr vert="horz" lIns="91438" tIns="45719" rIns="91438" bIns="45719" rtlCol="0" anchor="b">
            <a:normAutofit/>
          </a:bodyPr>
          <a:lstStyle/>
          <a:p>
            <a:r>
              <a:rPr lang="en-US" dirty="0"/>
              <a:t>Click to edit Master title style</a:t>
            </a:r>
          </a:p>
        </p:txBody>
      </p:sp>
    </p:spTree>
    <p:extLst>
      <p:ext uri="{BB962C8B-B14F-4D97-AF65-F5344CB8AC3E}">
        <p14:creationId xmlns:p14="http://schemas.microsoft.com/office/powerpoint/2010/main" val="173642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167D-9203-0D0B-A45D-C1721307FB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8004C-CAC7-F919-A8EB-EFE1BB5696E5}"/>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4" name="Footer Placeholder 3">
            <a:extLst>
              <a:ext uri="{FF2B5EF4-FFF2-40B4-BE49-F238E27FC236}">
                <a16:creationId xmlns:a16="http://schemas.microsoft.com/office/drawing/2014/main" id="{A4205A1F-421E-EC11-F017-50FDF7D269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B5CB12-B70F-91EF-B00E-C925C08A6141}"/>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8027198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B0BB1-9AF6-B1D6-65C8-B0A1A135E350}"/>
              </a:ext>
            </a:extLst>
          </p:cNvPr>
          <p:cNvSpPr>
            <a:spLocks noGrp="1"/>
          </p:cNvSpPr>
          <p:nvPr>
            <p:ph type="dt" sz="half" idx="10"/>
          </p:nvPr>
        </p:nvSpPr>
        <p:spPr/>
        <p:txBody>
          <a:bodyPr/>
          <a:lstStyle/>
          <a:p>
            <a:pPr defTabSz="914400"/>
            <a:endParaRPr lang="en-US" sz="1800" dirty="0">
              <a:solidFill>
                <a:srgbClr val="000000"/>
              </a:solidFill>
            </a:endParaRPr>
          </a:p>
        </p:txBody>
      </p:sp>
      <p:sp>
        <p:nvSpPr>
          <p:cNvPr id="3" name="Footer Placeholder 2">
            <a:extLst>
              <a:ext uri="{FF2B5EF4-FFF2-40B4-BE49-F238E27FC236}">
                <a16:creationId xmlns:a16="http://schemas.microsoft.com/office/drawing/2014/main" id="{DD56D2B2-4C18-5754-5389-85166B0AE350}"/>
              </a:ext>
            </a:extLst>
          </p:cNvPr>
          <p:cNvSpPr>
            <a:spLocks noGrp="1"/>
          </p:cNvSpPr>
          <p:nvPr>
            <p:ph type="ftr" sz="quarter" idx="11"/>
          </p:nvPr>
        </p:nvSpPr>
        <p:spPr/>
        <p:txBody>
          <a:bodyPr/>
          <a:lstStyle/>
          <a:p>
            <a:pPr defTabSz="914400"/>
            <a:endParaRPr lang="en-US" sz="1800" dirty="0"/>
          </a:p>
        </p:txBody>
      </p:sp>
      <p:sp>
        <p:nvSpPr>
          <p:cNvPr id="4" name="Slide Number Placeholder 3">
            <a:extLst>
              <a:ext uri="{FF2B5EF4-FFF2-40B4-BE49-F238E27FC236}">
                <a16:creationId xmlns:a16="http://schemas.microsoft.com/office/drawing/2014/main" id="{1F3DF1A3-5050-D7CA-9AA5-9567B6FC0806}"/>
              </a:ext>
            </a:extLst>
          </p:cNvPr>
          <p:cNvSpPr>
            <a:spLocks noGrp="1"/>
          </p:cNvSpPr>
          <p:nvPr>
            <p:ph type="sldNum" sz="quarter" idx="12"/>
          </p:nvPr>
        </p:nvSpPr>
        <p:spPr/>
        <p:txBody>
          <a:bodyPr/>
          <a:lstStyle/>
          <a:p>
            <a:pPr defTabSz="914400"/>
            <a:fld id="{4FAB73BC-B049-4115-A692-8D63A059BFB8}" type="slidenum">
              <a:rPr lang="en-US" sz="1800" smtClean="0">
                <a:solidFill>
                  <a:srgbClr val="000000"/>
                </a:solidFill>
              </a:rPr>
              <a:pPr defTabSz="914400"/>
              <a:t>‹#›</a:t>
            </a:fld>
            <a:endParaRPr lang="en-US" sz="1800" dirty="0">
              <a:solidFill>
                <a:srgbClr val="000000"/>
              </a:solidFill>
            </a:endParaRPr>
          </a:p>
        </p:txBody>
      </p:sp>
    </p:spTree>
    <p:extLst>
      <p:ext uri="{BB962C8B-B14F-4D97-AF65-F5344CB8AC3E}">
        <p14:creationId xmlns:p14="http://schemas.microsoft.com/office/powerpoint/2010/main" val="1512041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8FB7-2440-C2CB-9E0E-6480A8C29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5873A-A8C7-8949-3C3F-D90A22D52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5A8D45-978F-614D-F3E3-F20A874DF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120CD-470A-8CF0-64B8-B01716E7C224}"/>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6" name="Footer Placeholder 5">
            <a:extLst>
              <a:ext uri="{FF2B5EF4-FFF2-40B4-BE49-F238E27FC236}">
                <a16:creationId xmlns:a16="http://schemas.microsoft.com/office/drawing/2014/main" id="{05102E6A-F004-1C19-3A16-80CE10A78A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916FB9-3C1D-0E3C-86EA-E4C7A5CF0C79}"/>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28219703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52DA-2A95-E181-578D-55CC07985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48E0B-0B21-8983-58DE-A0353E5495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69838A-EB80-02ED-EAEF-BED4487A4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E4486-06F4-D423-4DEE-E29FDA6C5D69}"/>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6" name="Footer Placeholder 5">
            <a:extLst>
              <a:ext uri="{FF2B5EF4-FFF2-40B4-BE49-F238E27FC236}">
                <a16:creationId xmlns:a16="http://schemas.microsoft.com/office/drawing/2014/main" id="{24DE8461-478D-BE8E-E391-714D724DB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86C3D-51EF-D8FA-595F-8881EF24B8DC}"/>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22979553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CB9F-92E4-D501-790B-0F04670956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C88295-030B-C1CF-B840-32CD04CEF6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60A21-2FDD-53D5-0B93-3D954AEE8390}"/>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D1A53E86-4918-A2C6-C5D8-BC22BFFCD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8FD7-A1CD-3D0E-2AD8-CDCE49976A44}"/>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16239726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754E1-290D-871E-9DE8-8F2584682C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A1337-8C1E-1BB7-1FB6-91618534DD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468E9-C6A8-D559-9DE8-7141519DAC84}"/>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ECB4979D-87BD-767E-2275-0123AA84E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5A84A-20AF-785F-55C6-2A2AC933CC88}"/>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6016890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30" y="6492882"/>
            <a:ext cx="2472271" cy="365125"/>
          </a:xfrm>
          <a:prstGeom prst="rect">
            <a:avLst/>
          </a:prstGeom>
        </p:spPr>
        <p:txBody>
          <a:bodyPr lIns="91438" tIns="45719" rIns="91438" bIns="45719"/>
          <a:lstStyle/>
          <a:p>
            <a:pPr defTabSz="914400"/>
            <a:endParaRPr lang="en-US" sz="1800" dirty="0">
              <a:solidFill>
                <a:srgbClr val="000000"/>
              </a:solidFill>
            </a:endParaRPr>
          </a:p>
        </p:txBody>
      </p:sp>
      <p:sp>
        <p:nvSpPr>
          <p:cNvPr id="8" name="Footer Placeholder 7"/>
          <p:cNvSpPr>
            <a:spLocks noGrp="1"/>
          </p:cNvSpPr>
          <p:nvPr>
            <p:ph type="ftr" sz="quarter" idx="11"/>
          </p:nvPr>
        </p:nvSpPr>
        <p:spPr>
          <a:xfrm>
            <a:off x="3686187" y="6459792"/>
            <a:ext cx="4822804" cy="365125"/>
          </a:xfrm>
          <a:prstGeom prst="rect">
            <a:avLst/>
          </a:prstGeom>
        </p:spPr>
        <p:txBody>
          <a:bodyPr lIns="91438" tIns="45719" rIns="91438" bIns="45719"/>
          <a:lstStyle>
            <a:lvl1pPr>
              <a:defRPr>
                <a:solidFill>
                  <a:srgbClr val="FFFFFF"/>
                </a:solidFill>
              </a:defRPr>
            </a:lvl1pPr>
          </a:lstStyle>
          <a:p>
            <a:pPr defTabSz="914400"/>
            <a:endParaRPr lang="en-US" sz="1800" dirty="0"/>
          </a:p>
        </p:txBody>
      </p:sp>
      <p:sp>
        <p:nvSpPr>
          <p:cNvPr id="9" name="Slide Number Placeholder 8"/>
          <p:cNvSpPr>
            <a:spLocks noGrp="1"/>
          </p:cNvSpPr>
          <p:nvPr>
            <p:ph type="sldNum" sz="quarter" idx="12"/>
          </p:nvPr>
        </p:nvSpPr>
        <p:spPr>
          <a:xfrm>
            <a:off x="5" y="6492882"/>
            <a:ext cx="1312025" cy="365125"/>
          </a:xfrm>
          <a:prstGeom prst="rect">
            <a:avLst/>
          </a:prstGeom>
        </p:spPr>
        <p:txBody>
          <a:bodyPr lIns="91438" tIns="45719" rIns="91438" bIns="45719"/>
          <a:lstStyle/>
          <a:p>
            <a:pPr defTabSz="914400"/>
            <a:fld id="{4FAB73BC-B049-4115-A692-8D63A059BFB8}" type="slidenum">
              <a:rPr lang="en-US" sz="1800" smtClean="0">
                <a:solidFill>
                  <a:srgbClr val="000000"/>
                </a:solidFill>
              </a:rPr>
              <a:pPr defTabSz="914400"/>
              <a:t>‹#›</a:t>
            </a:fld>
            <a:endParaRPr lang="en-US" sz="1800" dirty="0">
              <a:solidFill>
                <a:srgbClr val="000000"/>
              </a:solidFill>
            </a:endParaRPr>
          </a:p>
        </p:txBody>
      </p:sp>
    </p:spTree>
    <p:extLst>
      <p:ext uri="{BB962C8B-B14F-4D97-AF65-F5344CB8AC3E}">
        <p14:creationId xmlns:p14="http://schemas.microsoft.com/office/powerpoint/2010/main" val="276824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65935"/>
            <a:ext cx="12192000" cy="6977609"/>
          </a:xfrm>
          <a:prstGeom prst="rect">
            <a:avLst/>
          </a:prstGeom>
        </p:spPr>
      </p:pic>
      <p:sp>
        <p:nvSpPr>
          <p:cNvPr id="2" name="Title 1"/>
          <p:cNvSpPr>
            <a:spLocks noGrp="1"/>
          </p:cNvSpPr>
          <p:nvPr>
            <p:ph type="ctrTitle"/>
          </p:nvPr>
        </p:nvSpPr>
        <p:spPr>
          <a:xfrm>
            <a:off x="1066801" y="1762662"/>
            <a:ext cx="10058400" cy="2528396"/>
          </a:xfrm>
        </p:spPr>
        <p:txBody>
          <a:bodyPr anchor="b">
            <a:normAutofit/>
          </a:bodyPr>
          <a:lstStyle>
            <a:lvl1pPr algn="l">
              <a:lnSpc>
                <a:spcPct val="85000"/>
              </a:lnSpc>
              <a:defRPr sz="8000" spc="-51"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066801" y="4168737"/>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Tree>
    <p:extLst>
      <p:ext uri="{BB962C8B-B14F-4D97-AF65-F5344CB8AC3E}">
        <p14:creationId xmlns:p14="http://schemas.microsoft.com/office/powerpoint/2010/main" val="3908527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89828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8619-4CCD-E3AD-F842-035BD12EF8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37F5DF-D837-2619-AAF2-3BC844C8A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35531-8E6F-911C-81A3-7B9D2CE6BDBE}"/>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D5C74108-94CC-68D3-536F-99B155ACE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B63E7-E719-F202-6E64-37EA8818E4C3}"/>
              </a:ext>
            </a:extLst>
          </p:cNvPr>
          <p:cNvSpPr>
            <a:spLocks noGrp="1"/>
          </p:cNvSpPr>
          <p:nvPr>
            <p:ph type="sldNum" sz="quarter" idx="12"/>
          </p:nvPr>
        </p:nvSpPr>
        <p:spPr/>
        <p:txBody>
          <a:bodyPr/>
          <a:lstStyle/>
          <a:p>
            <a:fld id="{B378FA58-11E8-3645-8FBD-BCF722E54694}" type="slidenum">
              <a:rPr lang="en-US" smtClean="0"/>
              <a:t>‹#›</a:t>
            </a:fld>
            <a:endParaRPr lang="en-US"/>
          </a:p>
        </p:txBody>
      </p:sp>
      <p:pic>
        <p:nvPicPr>
          <p:cNvPr id="7" name="Picture 6">
            <a:extLst>
              <a:ext uri="{FF2B5EF4-FFF2-40B4-BE49-F238E27FC236}">
                <a16:creationId xmlns:a16="http://schemas.microsoft.com/office/drawing/2014/main" id="{14E60FE1-D939-8543-D52C-9D791FD29857}"/>
              </a:ext>
            </a:extLst>
          </p:cNvPr>
          <p:cNvPicPr>
            <a:picLocks noChangeAspect="1"/>
          </p:cNvPicPr>
          <p:nvPr userDrawn="1"/>
        </p:nvPicPr>
        <p:blipFill>
          <a:blip r:embed="rId2"/>
          <a:stretch>
            <a:fillRect/>
          </a:stretch>
        </p:blipFill>
        <p:spPr>
          <a:xfrm>
            <a:off x="0" y="-165935"/>
            <a:ext cx="12192000" cy="6977609"/>
          </a:xfrm>
          <a:prstGeom prst="rect">
            <a:avLst/>
          </a:prstGeom>
        </p:spPr>
      </p:pic>
    </p:spTree>
    <p:extLst>
      <p:ext uri="{BB962C8B-B14F-4D97-AF65-F5344CB8AC3E}">
        <p14:creationId xmlns:p14="http://schemas.microsoft.com/office/powerpoint/2010/main" val="368366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9832-D43E-C7D7-C3EE-81BA5EDFB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C4A8A-03C1-35E1-478C-66A564CCC5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3A954-5320-52A0-B37A-3CB2FFE3B5B4}"/>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B54A1D1D-9D11-9D42-D792-C73C5E3B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12034-F090-9536-EA05-09FCE438BB98}"/>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18405574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C00C-FF42-D9B6-F15A-C103253134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C6B29-01E1-6C7C-B365-D7EE165A1B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940964-4DF1-A076-26CE-B6330AA95357}"/>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DD146DF9-3386-9724-52AA-77B9CE29C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54A5D-65FD-9461-B5AF-E2A68A112D62}"/>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10074481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E73-A67C-E97A-8151-2684651D80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488324-87F7-8AFC-0416-460723D6FB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835D57-5AEE-08AB-BDBA-6440FA74F2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94F4CC-56F5-A5BE-36C7-C120C914983B}"/>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6" name="Footer Placeholder 5">
            <a:extLst>
              <a:ext uri="{FF2B5EF4-FFF2-40B4-BE49-F238E27FC236}">
                <a16:creationId xmlns:a16="http://schemas.microsoft.com/office/drawing/2014/main" id="{C1895B56-5100-74B7-485A-F3E749FE5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A4BE4-F969-6EF5-273A-EB20893340DB}"/>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35190254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FA04-CDA0-AD2C-AAA8-AEF243DA27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22313-529F-BE5D-9538-727E978A2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39CB3D-7835-EBED-A67F-73A803A723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B4AE0F-0C24-B897-A401-B1065276A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93B2F-007C-7AFA-8A56-E78147222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86AD0F-0F9A-42C4-559E-A4DDE5ACDB45}"/>
              </a:ext>
            </a:extLst>
          </p:cNvPr>
          <p:cNvSpPr>
            <a:spLocks noGrp="1"/>
          </p:cNvSpPr>
          <p:nvPr>
            <p:ph type="dt" sz="half" idx="10"/>
          </p:nvPr>
        </p:nvSpPr>
        <p:spPr/>
        <p:txBody>
          <a:bodyPr/>
          <a:lstStyle/>
          <a:p>
            <a:fld id="{C315E409-4329-7C4E-BE8B-7865657457FE}" type="datetimeFigureOut">
              <a:rPr lang="en-US" smtClean="0"/>
              <a:t>9/4/25</a:t>
            </a:fld>
            <a:endParaRPr lang="en-US"/>
          </a:p>
        </p:txBody>
      </p:sp>
      <p:sp>
        <p:nvSpPr>
          <p:cNvPr id="8" name="Footer Placeholder 7">
            <a:extLst>
              <a:ext uri="{FF2B5EF4-FFF2-40B4-BE49-F238E27FC236}">
                <a16:creationId xmlns:a16="http://schemas.microsoft.com/office/drawing/2014/main" id="{B7C9CA37-1930-14AB-7ACA-D729861AB1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A06E9C-CECF-8862-5FC2-41FB41DA8496}"/>
              </a:ext>
            </a:extLst>
          </p:cNvPr>
          <p:cNvSpPr>
            <a:spLocks noGrp="1"/>
          </p:cNvSpPr>
          <p:nvPr>
            <p:ph type="sldNum" sz="quarter" idx="12"/>
          </p:nvPr>
        </p:nvSpPr>
        <p:spPr/>
        <p:txBody>
          <a:bodyPr/>
          <a:lstStyle/>
          <a:p>
            <a:fld id="{B378FA58-11E8-3645-8FBD-BCF722E54694}" type="slidenum">
              <a:rPr lang="en-US" smtClean="0"/>
              <a:t>‹#›</a:t>
            </a:fld>
            <a:endParaRPr lang="en-US"/>
          </a:p>
        </p:txBody>
      </p:sp>
    </p:spTree>
    <p:extLst>
      <p:ext uri="{BB962C8B-B14F-4D97-AF65-F5344CB8AC3E}">
        <p14:creationId xmlns:p14="http://schemas.microsoft.com/office/powerpoint/2010/main" val="3642991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621422"/>
            <a:ext cx="11369963" cy="673979"/>
          </a:xfrm>
          <a:prstGeom prst="rect">
            <a:avLst/>
          </a:prstGeom>
        </p:spPr>
        <p:txBody>
          <a:bodyPr vert="horz" lIns="91438" tIns="45719" rIns="91438" bIns="45719" rtlCol="0" anchor="b">
            <a:normAutofit/>
          </a:bodyPr>
          <a:lstStyle/>
          <a:p>
            <a:r>
              <a:rPr lang="en-US" dirty="0"/>
              <a:t>Click to edit Master title style</a:t>
            </a:r>
          </a:p>
        </p:txBody>
      </p:sp>
      <p:sp>
        <p:nvSpPr>
          <p:cNvPr id="3" name="Text Placeholder 2"/>
          <p:cNvSpPr>
            <a:spLocks noGrp="1"/>
          </p:cNvSpPr>
          <p:nvPr>
            <p:ph type="body" idx="1"/>
          </p:nvPr>
        </p:nvSpPr>
        <p:spPr>
          <a:xfrm>
            <a:off x="350983" y="1447800"/>
            <a:ext cx="11406908" cy="4980712"/>
          </a:xfrm>
          <a:prstGeom prst="rect">
            <a:avLst/>
          </a:prstGeom>
        </p:spPr>
        <p:txBody>
          <a:bodyPr vert="horz" lIns="91438" tIns="45719" rIns="91438" bIns="45719"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12" name="Slide Number Placeholder 5"/>
          <p:cNvSpPr txBox="1">
            <a:spLocks/>
          </p:cNvSpPr>
          <p:nvPr userDrawn="1"/>
        </p:nvSpPr>
        <p:spPr>
          <a:xfrm>
            <a:off x="0" y="6565685"/>
            <a:ext cx="591131"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197273432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hf sldNum="0"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ACFEC-DC09-A27B-244C-4430C6786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7BE219-3E3C-B5DB-5D5D-8F549D116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5C628-FCC0-F3B4-216A-F13F5114A6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5E409-4329-7C4E-BE8B-7865657457FE}" type="datetimeFigureOut">
              <a:rPr lang="en-US" smtClean="0"/>
              <a:t>9/4/25</a:t>
            </a:fld>
            <a:endParaRPr lang="en-US"/>
          </a:p>
        </p:txBody>
      </p:sp>
      <p:sp>
        <p:nvSpPr>
          <p:cNvPr id="5" name="Footer Placeholder 4">
            <a:extLst>
              <a:ext uri="{FF2B5EF4-FFF2-40B4-BE49-F238E27FC236}">
                <a16:creationId xmlns:a16="http://schemas.microsoft.com/office/drawing/2014/main" id="{DCFEA4ED-BBEF-0182-12D2-3C1701058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A4ADC0-CC2A-1ABC-7642-2E9541B6B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8FA58-11E8-3645-8FBD-BCF722E54694}" type="slidenum">
              <a:rPr lang="en-US" smtClean="0"/>
              <a:t>‹#›</a:t>
            </a:fld>
            <a:endParaRPr lang="en-US"/>
          </a:p>
        </p:txBody>
      </p:sp>
      <p:sp>
        <p:nvSpPr>
          <p:cNvPr id="7" name="Slide Number Placeholder 5">
            <a:extLst>
              <a:ext uri="{FF2B5EF4-FFF2-40B4-BE49-F238E27FC236}">
                <a16:creationId xmlns:a16="http://schemas.microsoft.com/office/drawing/2014/main" id="{7FA4DC34-47F6-F855-6F60-A459AF4E66A7}"/>
              </a:ext>
            </a:extLst>
          </p:cNvPr>
          <p:cNvSpPr txBox="1">
            <a:spLocks/>
          </p:cNvSpPr>
          <p:nvPr userDrawn="1"/>
        </p:nvSpPr>
        <p:spPr>
          <a:xfrm>
            <a:off x="0" y="6565685"/>
            <a:ext cx="591131"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157688529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2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2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3.tmp"/></Relationships>
</file>

<file path=ppt/slides/_rels/slide3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6.tmp"/><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6.xml"/><Relationship Id="rId4" Type="http://schemas.openxmlformats.org/officeDocument/2006/relationships/image" Target="../media/image47.tmp"/></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9.tmp"/></Relationships>
</file>

<file path=ppt/slides/_rels/slide4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tmp"/></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ost_common_words_in_English#:~:text=100%20most%20common%20words%20%20%20%20Word,%20Grade%201%20%2051%20more%20rows%20"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C17092-6793-A93E-C7A6-DEF137003AB9}"/>
              </a:ext>
            </a:extLst>
          </p:cNvPr>
          <p:cNvSpPr>
            <a:spLocks noGrp="1"/>
          </p:cNvSpPr>
          <p:nvPr>
            <p:ph type="title"/>
          </p:nvPr>
        </p:nvSpPr>
        <p:spPr/>
        <p:txBody>
          <a:bodyPr/>
          <a:lstStyle/>
          <a:p>
            <a:r>
              <a:rPr lang="en-US" dirty="0"/>
              <a:t>Words </a:t>
            </a:r>
          </a:p>
        </p:txBody>
      </p:sp>
      <p:sp>
        <p:nvSpPr>
          <p:cNvPr id="2" name="Text Placeholder 1">
            <a:extLst>
              <a:ext uri="{FF2B5EF4-FFF2-40B4-BE49-F238E27FC236}">
                <a16:creationId xmlns:a16="http://schemas.microsoft.com/office/drawing/2014/main" id="{B3A7785D-3431-DD88-BC84-B451FBDCC7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633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6AAE-A306-4C67-851F-ACC77EDF2538}"/>
              </a:ext>
            </a:extLst>
          </p:cNvPr>
          <p:cNvSpPr>
            <a:spLocks noGrp="1"/>
          </p:cNvSpPr>
          <p:nvPr>
            <p:ph type="title"/>
          </p:nvPr>
        </p:nvSpPr>
        <p:spPr>
          <a:xfrm>
            <a:off x="0" y="-606"/>
            <a:ext cx="12192000" cy="1325563"/>
          </a:xfrm>
        </p:spPr>
        <p:txBody>
          <a:bodyPr>
            <a:normAutofit/>
          </a:bodyPr>
          <a:lstStyle/>
          <a:p>
            <a:r>
              <a:rPr lang="en-US" dirty="0"/>
              <a:t>Text Representation: Vector Space Representation </a:t>
            </a:r>
          </a:p>
        </p:txBody>
      </p:sp>
      <p:sp>
        <p:nvSpPr>
          <p:cNvPr id="3" name="Content Placeholder 2">
            <a:extLst>
              <a:ext uri="{FF2B5EF4-FFF2-40B4-BE49-F238E27FC236}">
                <a16:creationId xmlns:a16="http://schemas.microsoft.com/office/drawing/2014/main" id="{DAFFE13E-5E15-4C95-A474-F52A67ADEF7E}"/>
              </a:ext>
            </a:extLst>
          </p:cNvPr>
          <p:cNvSpPr>
            <a:spLocks noGrp="1"/>
          </p:cNvSpPr>
          <p:nvPr>
            <p:ph idx="1"/>
          </p:nvPr>
        </p:nvSpPr>
        <p:spPr>
          <a:xfrm>
            <a:off x="577406" y="1114697"/>
            <a:ext cx="11406908" cy="5384800"/>
          </a:xfrm>
        </p:spPr>
        <p:txBody>
          <a:bodyPr/>
          <a:lstStyle/>
          <a:p>
            <a:r>
              <a:rPr lang="en-US" sz="2400" dirty="0"/>
              <a:t>Normalization (due to different doc length)</a:t>
            </a:r>
          </a:p>
          <a:p>
            <a:pPr lvl="1"/>
            <a:r>
              <a:rPr lang="en-US" sz="2400" dirty="0"/>
              <a:t>L-1 normalization:  </a:t>
            </a:r>
          </a:p>
          <a:p>
            <a:pPr lvl="1"/>
            <a:endParaRPr lang="en-US" sz="2400" dirty="0"/>
          </a:p>
          <a:p>
            <a:pPr lvl="1"/>
            <a:endParaRPr lang="en-US" sz="2400" dirty="0"/>
          </a:p>
          <a:p>
            <a:pPr lvl="1"/>
            <a:r>
              <a:rPr lang="en-US" sz="2400" dirty="0"/>
              <a:t>L-2 normalization:  </a:t>
            </a:r>
          </a:p>
          <a:p>
            <a:pPr lvl="1"/>
            <a:endParaRPr lang="en-US" sz="2400" dirty="0"/>
          </a:p>
          <a:p>
            <a:pPr lvl="1"/>
            <a:endParaRPr lang="en-US" sz="2400" dirty="0"/>
          </a:p>
          <a:p>
            <a:pPr lvl="1"/>
            <a:r>
              <a:rPr lang="en-US" sz="2400" dirty="0"/>
              <a:t>L-infinity normalization:</a:t>
            </a:r>
          </a:p>
        </p:txBody>
      </p:sp>
      <p:pic>
        <p:nvPicPr>
          <p:cNvPr id="4" name="Picture 3">
            <a:extLst>
              <a:ext uri="{FF2B5EF4-FFF2-40B4-BE49-F238E27FC236}">
                <a16:creationId xmlns:a16="http://schemas.microsoft.com/office/drawing/2014/main" id="{7BDFE6E3-01EC-4BE0-A6FC-D87CB8389580}"/>
              </a:ext>
            </a:extLst>
          </p:cNvPr>
          <p:cNvPicPr>
            <a:picLocks noChangeAspect="1"/>
          </p:cNvPicPr>
          <p:nvPr/>
        </p:nvPicPr>
        <p:blipFill>
          <a:blip r:embed="rId2"/>
          <a:stretch>
            <a:fillRect/>
          </a:stretch>
        </p:blipFill>
        <p:spPr>
          <a:xfrm>
            <a:off x="8627001" y="3102383"/>
            <a:ext cx="2894175" cy="2857500"/>
          </a:xfrm>
          <a:prstGeom prst="rect">
            <a:avLst/>
          </a:prstGeom>
        </p:spPr>
      </p:pic>
      <p:pic>
        <p:nvPicPr>
          <p:cNvPr id="5" name="Picture 4">
            <a:extLst>
              <a:ext uri="{FF2B5EF4-FFF2-40B4-BE49-F238E27FC236}">
                <a16:creationId xmlns:a16="http://schemas.microsoft.com/office/drawing/2014/main" id="{1BA2DA62-4A3F-473E-99B2-91C675FBEE4B}"/>
              </a:ext>
            </a:extLst>
          </p:cNvPr>
          <p:cNvPicPr>
            <a:picLocks noChangeAspect="1"/>
          </p:cNvPicPr>
          <p:nvPr/>
        </p:nvPicPr>
        <p:blipFill>
          <a:blip r:embed="rId3"/>
          <a:stretch>
            <a:fillRect/>
          </a:stretch>
        </p:blipFill>
        <p:spPr>
          <a:xfrm>
            <a:off x="3992326" y="1550253"/>
            <a:ext cx="2774817" cy="620060"/>
          </a:xfrm>
          <a:prstGeom prst="rect">
            <a:avLst/>
          </a:prstGeom>
        </p:spPr>
      </p:pic>
      <p:pic>
        <p:nvPicPr>
          <p:cNvPr id="6" name="Picture 5">
            <a:extLst>
              <a:ext uri="{FF2B5EF4-FFF2-40B4-BE49-F238E27FC236}">
                <a16:creationId xmlns:a16="http://schemas.microsoft.com/office/drawing/2014/main" id="{E5FF156A-885E-4F1F-A5FE-9F05CF4D2230}"/>
              </a:ext>
            </a:extLst>
          </p:cNvPr>
          <p:cNvPicPr>
            <a:picLocks noChangeAspect="1"/>
          </p:cNvPicPr>
          <p:nvPr/>
        </p:nvPicPr>
        <p:blipFill>
          <a:blip r:embed="rId4"/>
          <a:stretch>
            <a:fillRect/>
          </a:stretch>
        </p:blipFill>
        <p:spPr>
          <a:xfrm>
            <a:off x="3992326" y="2621283"/>
            <a:ext cx="2774817" cy="962200"/>
          </a:xfrm>
          <a:prstGeom prst="rect">
            <a:avLst/>
          </a:prstGeom>
        </p:spPr>
      </p:pic>
      <p:pic>
        <p:nvPicPr>
          <p:cNvPr id="7" name="Picture 6">
            <a:extLst>
              <a:ext uri="{FF2B5EF4-FFF2-40B4-BE49-F238E27FC236}">
                <a16:creationId xmlns:a16="http://schemas.microsoft.com/office/drawing/2014/main" id="{2D01D500-EFB1-4E37-96D4-9E82DEE7D897}"/>
              </a:ext>
            </a:extLst>
          </p:cNvPr>
          <p:cNvPicPr>
            <a:picLocks noChangeAspect="1"/>
          </p:cNvPicPr>
          <p:nvPr/>
        </p:nvPicPr>
        <p:blipFill>
          <a:blip r:embed="rId5"/>
          <a:stretch>
            <a:fillRect/>
          </a:stretch>
        </p:blipFill>
        <p:spPr>
          <a:xfrm>
            <a:off x="4492986" y="3807097"/>
            <a:ext cx="3206028" cy="801901"/>
          </a:xfrm>
          <a:prstGeom prst="rect">
            <a:avLst/>
          </a:prstGeom>
        </p:spPr>
      </p:pic>
    </p:spTree>
    <p:extLst>
      <p:ext uri="{BB962C8B-B14F-4D97-AF65-F5344CB8AC3E}">
        <p14:creationId xmlns:p14="http://schemas.microsoft.com/office/powerpoint/2010/main" val="87810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782"/>
            <a:ext cx="12192000" cy="738909"/>
          </a:xfrm>
        </p:spPr>
        <p:txBody>
          <a:bodyPr>
            <a:noAutofit/>
          </a:bodyPr>
          <a:lstStyle/>
          <a:p>
            <a:r>
              <a:rPr lang="en-US" sz="4000" b="1" dirty="0">
                <a:cs typeface="Helvetica"/>
              </a:rPr>
              <a:t>Big Data Challenge: The Curse of High-Dimensionality </a:t>
            </a:r>
          </a:p>
        </p:txBody>
      </p:sp>
      <p:sp>
        <p:nvSpPr>
          <p:cNvPr id="11" name="Content Placeholder 2"/>
          <p:cNvSpPr>
            <a:spLocks noGrp="1"/>
          </p:cNvSpPr>
          <p:nvPr>
            <p:ph idx="1"/>
          </p:nvPr>
        </p:nvSpPr>
        <p:spPr>
          <a:xfrm>
            <a:off x="537863" y="1239570"/>
            <a:ext cx="8555181" cy="472113"/>
          </a:xfrm>
        </p:spPr>
        <p:txBody>
          <a:bodyPr/>
          <a:lstStyle/>
          <a:p>
            <a:r>
              <a:rPr lang="en-US" sz="2400" dirty="0">
                <a:cs typeface="Helvetica"/>
              </a:rPr>
              <a:t>Text: </a:t>
            </a:r>
            <a:r>
              <a:rPr lang="en-US" sz="2400" dirty="0">
                <a:ea typeface="Helvetica Light" charset="0"/>
                <a:cs typeface="Helvetica Light" charset="0"/>
              </a:rPr>
              <a:t>Word co-occurrence statistics matrix</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18" y="3030135"/>
            <a:ext cx="1580289" cy="2313627"/>
          </a:xfrm>
          <a:prstGeom prst="rect">
            <a:avLst/>
          </a:prstGeom>
        </p:spPr>
      </p:pic>
      <p:sp>
        <p:nvSpPr>
          <p:cNvPr id="14" name="Content Placeholder 2"/>
          <p:cNvSpPr txBox="1">
            <a:spLocks/>
          </p:cNvSpPr>
          <p:nvPr/>
        </p:nvSpPr>
        <p:spPr>
          <a:xfrm>
            <a:off x="6250656" y="1633028"/>
            <a:ext cx="5509795" cy="2946533"/>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buFont typeface="Wingdings" charset="2"/>
              <a:buChar char="q"/>
            </a:pPr>
            <a:r>
              <a:rPr lang="en-US" dirty="0">
                <a:solidFill>
                  <a:srgbClr val="000000"/>
                </a:solidFill>
                <a:ea typeface="Helvetica Light" charset="0"/>
                <a:cs typeface="Helvetica Light" charset="0"/>
              </a:rPr>
              <a:t>High-dimensionality:</a:t>
            </a:r>
          </a:p>
          <a:p>
            <a:pPr lvl="1">
              <a:buFont typeface="Wingdings" charset="2"/>
              <a:buChar char="q"/>
            </a:pPr>
            <a:r>
              <a:rPr lang="en-US" dirty="0">
                <a:solidFill>
                  <a:srgbClr val="000000"/>
                </a:solidFill>
                <a:ea typeface="Helvetica Light" charset="0"/>
                <a:cs typeface="Helvetica Light" charset="0"/>
              </a:rPr>
              <a:t>There are over </a:t>
            </a:r>
            <a:r>
              <a:rPr lang="cs-CZ" b="1" dirty="0">
                <a:solidFill>
                  <a:srgbClr val="000000"/>
                </a:solidFill>
                <a:ea typeface="Helvetica Light" charset="0"/>
                <a:cs typeface="Helvetica Light" charset="0"/>
              </a:rPr>
              <a:t>171k</a:t>
            </a:r>
            <a:r>
              <a:rPr lang="cs-CZ" dirty="0">
                <a:solidFill>
                  <a:srgbClr val="000000"/>
                </a:solidFill>
                <a:ea typeface="Helvetica Light" charset="0"/>
                <a:cs typeface="Helvetica Light" charset="0"/>
              </a:rPr>
              <a:t> </a:t>
            </a:r>
            <a:r>
              <a:rPr lang="en-US" dirty="0">
                <a:solidFill>
                  <a:srgbClr val="000000"/>
                </a:solidFill>
                <a:ea typeface="Helvetica Light" charset="0"/>
                <a:cs typeface="Helvetica Light" charset="0"/>
              </a:rPr>
              <a:t>words in English language</a:t>
            </a:r>
          </a:p>
          <a:p>
            <a:pPr>
              <a:buFont typeface="Wingdings" charset="2"/>
              <a:buChar char="q"/>
            </a:pPr>
            <a:r>
              <a:rPr lang="en-US" dirty="0">
                <a:solidFill>
                  <a:srgbClr val="000000"/>
                </a:solidFill>
                <a:ea typeface="Helvetica Light" charset="0"/>
                <a:cs typeface="Helvetica Light" charset="0"/>
              </a:rPr>
              <a:t>Redundancy:</a:t>
            </a:r>
          </a:p>
          <a:p>
            <a:pPr lvl="1">
              <a:buFont typeface="Wingdings" charset="2"/>
              <a:buChar char="q"/>
            </a:pPr>
            <a:r>
              <a:rPr lang="en-US" dirty="0">
                <a:solidFill>
                  <a:srgbClr val="000000"/>
                </a:solidFill>
                <a:ea typeface="Helvetica Light" charset="0"/>
                <a:cs typeface="Helvetica Light" charset="0"/>
              </a:rPr>
              <a:t>Many words share similar semantic meanings</a:t>
            </a:r>
          </a:p>
          <a:p>
            <a:pPr lvl="2">
              <a:buFont typeface="Wingdings" charset="2"/>
              <a:buChar char="q"/>
            </a:pPr>
            <a:r>
              <a:rPr lang="en-US" dirty="0">
                <a:solidFill>
                  <a:srgbClr val="000000"/>
                </a:solidFill>
                <a:ea typeface="Helvetica Light" charset="0"/>
                <a:cs typeface="Helvetica Light" charset="0"/>
              </a:rPr>
              <a:t>Sea, ocean, marine..</a:t>
            </a:r>
          </a:p>
          <a:p>
            <a:pPr lvl="2">
              <a:buFont typeface="Wingdings" charset="2"/>
              <a:buChar char="q"/>
            </a:pPr>
            <a:endParaRPr lang="en-US" sz="1800" dirty="0">
              <a:solidFill>
                <a:srgbClr val="000000"/>
              </a:solidFill>
              <a:latin typeface="Helvetica Light" charset="0"/>
              <a:ea typeface="Helvetica Light" charset="0"/>
              <a:cs typeface="Helvetica Light" charset="0"/>
            </a:endParaRPr>
          </a:p>
        </p:txBody>
      </p:sp>
      <p:pic>
        <p:nvPicPr>
          <p:cNvPr id="3" name="Picture 2"/>
          <p:cNvPicPr>
            <a:picLocks noChangeAspect="1"/>
          </p:cNvPicPr>
          <p:nvPr/>
        </p:nvPicPr>
        <p:blipFill>
          <a:blip r:embed="rId4"/>
          <a:stretch>
            <a:fillRect/>
          </a:stretch>
        </p:blipFill>
        <p:spPr>
          <a:xfrm>
            <a:off x="1678682" y="1886782"/>
            <a:ext cx="4508599" cy="450859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976" y="4651989"/>
            <a:ext cx="4357675" cy="2138111"/>
          </a:xfrm>
          <a:prstGeom prst="rect">
            <a:avLst/>
          </a:prstGeom>
        </p:spPr>
      </p:pic>
    </p:spTree>
    <p:extLst>
      <p:ext uri="{BB962C8B-B14F-4D97-AF65-F5344CB8AC3E}">
        <p14:creationId xmlns:p14="http://schemas.microsoft.com/office/powerpoint/2010/main" val="173637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684605" y="2832087"/>
            <a:ext cx="1037562" cy="2009455"/>
          </a:xfrm>
          <a:prstGeom prst="rect">
            <a:avLst/>
          </a:prstGeom>
        </p:spPr>
      </p:pic>
      <p:grpSp>
        <p:nvGrpSpPr>
          <p:cNvPr id="33" name="Group 32"/>
          <p:cNvGrpSpPr/>
          <p:nvPr/>
        </p:nvGrpSpPr>
        <p:grpSpPr>
          <a:xfrm>
            <a:off x="1369909" y="5064960"/>
            <a:ext cx="2713906" cy="1295139"/>
            <a:chOff x="997527" y="2246801"/>
            <a:chExt cx="7659708" cy="3605311"/>
          </a:xfrm>
        </p:grpSpPr>
        <p:pic>
          <p:nvPicPr>
            <p:cNvPr id="34" name="Picture 3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76351" y="2246801"/>
              <a:ext cx="4280884" cy="3605311"/>
            </a:xfrm>
            <a:prstGeom prst="rect">
              <a:avLst/>
            </a:prstGeom>
          </p:spPr>
        </p:pic>
        <p:pic>
          <p:nvPicPr>
            <p:cNvPr id="35" name="Picture 3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7527" y="2246801"/>
              <a:ext cx="3248920" cy="3605311"/>
            </a:xfrm>
            <a:prstGeom prst="rect">
              <a:avLst/>
            </a:prstGeom>
          </p:spPr>
        </p:pic>
      </p:grpSp>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211" y="1638160"/>
            <a:ext cx="1701113" cy="1701113"/>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439" y="1260631"/>
            <a:ext cx="2502957" cy="12280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7918" y="2929641"/>
            <a:ext cx="1911901" cy="1911901"/>
          </a:xfrm>
          <a:prstGeom prst="rect">
            <a:avLst/>
          </a:prstGeom>
        </p:spPr>
      </p:pic>
      <p:sp>
        <p:nvSpPr>
          <p:cNvPr id="27" name="Content Placeholder 2"/>
          <p:cNvSpPr>
            <a:spLocks noGrp="1"/>
          </p:cNvSpPr>
          <p:nvPr>
            <p:ph idx="1"/>
          </p:nvPr>
        </p:nvSpPr>
        <p:spPr>
          <a:xfrm>
            <a:off x="4505570" y="1576413"/>
            <a:ext cx="6123198" cy="4783686"/>
          </a:xfrm>
        </p:spPr>
        <p:txBody>
          <a:bodyPr/>
          <a:lstStyle/>
          <a:p>
            <a:r>
              <a:rPr lang="en-US" sz="2400" dirty="0">
                <a:cs typeface="Helvetica Light"/>
              </a:rPr>
              <a:t>Why </a:t>
            </a:r>
            <a:r>
              <a:rPr lang="en-US" sz="2400" dirty="0">
                <a:solidFill>
                  <a:srgbClr val="FF6600"/>
                </a:solidFill>
                <a:cs typeface="Helvetica Light"/>
              </a:rPr>
              <a:t>Low-dimensional Space?</a:t>
            </a:r>
            <a:endParaRPr lang="en-US" sz="2400" dirty="0">
              <a:cs typeface="Helvetica Light"/>
            </a:endParaRPr>
          </a:p>
          <a:p>
            <a:pPr marL="733419" lvl="1" indent="-457200">
              <a:buFont typeface="Wingdings" charset="2"/>
              <a:buChar char="q"/>
            </a:pPr>
            <a:r>
              <a:rPr lang="en-US" sz="2400" dirty="0">
                <a:cs typeface="Helvetica Light"/>
              </a:rPr>
              <a:t>Visualization</a:t>
            </a:r>
          </a:p>
          <a:p>
            <a:pPr marL="733419" lvl="1" indent="-457200">
              <a:buFont typeface="Wingdings" charset="2"/>
              <a:buChar char="q"/>
            </a:pPr>
            <a:r>
              <a:rPr lang="en-US" sz="2400" dirty="0">
                <a:cs typeface="Helvetica Light"/>
              </a:rPr>
              <a:t>Compression </a:t>
            </a:r>
          </a:p>
          <a:p>
            <a:pPr marL="733419" lvl="1" indent="-457200">
              <a:buFont typeface="Wingdings" charset="2"/>
              <a:buChar char="q"/>
            </a:pPr>
            <a:r>
              <a:rPr lang="en-US" sz="2400" dirty="0">
                <a:cs typeface="Helvetica Light"/>
              </a:rPr>
              <a:t>Explanatory data analysis</a:t>
            </a:r>
          </a:p>
          <a:p>
            <a:pPr marL="733419" lvl="1" indent="-457200">
              <a:buFont typeface="Wingdings" charset="2"/>
              <a:buChar char="q"/>
            </a:pPr>
            <a:r>
              <a:rPr lang="en-US" sz="2400" dirty="0">
                <a:cs typeface="Helvetica Light"/>
              </a:rPr>
              <a:t>Fill in (impute) missing entries (link/node prediction)</a:t>
            </a:r>
          </a:p>
          <a:p>
            <a:pPr marL="733419" lvl="1" indent="-457200">
              <a:buFont typeface="Wingdings" charset="2"/>
              <a:buChar char="q"/>
            </a:pPr>
            <a:r>
              <a:rPr lang="en-US" sz="2400" dirty="0">
                <a:cs typeface="Helvetica Light"/>
              </a:rPr>
              <a:t>Classification and clustering</a:t>
            </a:r>
          </a:p>
          <a:p>
            <a:pPr marL="733419" lvl="1" indent="-457200">
              <a:buFont typeface="Wingdings" charset="2"/>
              <a:buChar char="q"/>
            </a:pPr>
            <a:r>
              <a:rPr lang="en-US" sz="2400" dirty="0">
                <a:cs typeface="Helvetica Light"/>
              </a:rPr>
              <a:t>Identify / point</a:t>
            </a:r>
          </a:p>
          <a:p>
            <a:r>
              <a:rPr lang="en-US" sz="2400" dirty="0">
                <a:cs typeface="Helvetica Light"/>
              </a:rPr>
              <a:t>How to </a:t>
            </a:r>
            <a:r>
              <a:rPr lang="en-US" sz="2400" dirty="0">
                <a:solidFill>
                  <a:srgbClr val="660066"/>
                </a:solidFill>
                <a:cs typeface="Helvetica Light"/>
              </a:rPr>
              <a:t>automatically</a:t>
            </a:r>
            <a:r>
              <a:rPr lang="en-US" sz="2400" dirty="0">
                <a:solidFill>
                  <a:srgbClr val="000090"/>
                </a:solidFill>
                <a:cs typeface="Helvetica Light"/>
              </a:rPr>
              <a:t> </a:t>
            </a:r>
            <a:r>
              <a:rPr lang="en-US" sz="2400" dirty="0">
                <a:cs typeface="Helvetica Light"/>
              </a:rPr>
              <a:t>identify the </a:t>
            </a:r>
            <a:r>
              <a:rPr lang="en-US" sz="2400" dirty="0">
                <a:solidFill>
                  <a:srgbClr val="000090"/>
                </a:solidFill>
                <a:cs typeface="Helvetica Light"/>
              </a:rPr>
              <a:t>lower-dimensional space </a:t>
            </a:r>
            <a:r>
              <a:rPr lang="en-US" sz="2400" dirty="0">
                <a:cs typeface="Helvetica Light"/>
              </a:rPr>
              <a:t>that the </a:t>
            </a:r>
            <a:r>
              <a:rPr lang="en-US" sz="2400" dirty="0">
                <a:solidFill>
                  <a:srgbClr val="008000"/>
                </a:solidFill>
                <a:cs typeface="Helvetica Light"/>
              </a:rPr>
              <a:t>high-dimensional data </a:t>
            </a:r>
            <a:r>
              <a:rPr lang="en-US" sz="2400" dirty="0">
                <a:cs typeface="Helvetica Light"/>
              </a:rPr>
              <a:t>(approximately) lie in </a:t>
            </a:r>
          </a:p>
          <a:p>
            <a:pPr marL="0" indent="0">
              <a:buNone/>
            </a:pPr>
            <a:endParaRPr lang="en-US" sz="2400" dirty="0">
              <a:cs typeface="Helvetica Light"/>
            </a:endParaRPr>
          </a:p>
        </p:txBody>
      </p:sp>
      <p:sp>
        <p:nvSpPr>
          <p:cNvPr id="28" name="Title 1"/>
          <p:cNvSpPr txBox="1">
            <a:spLocks/>
          </p:cNvSpPr>
          <p:nvPr/>
        </p:nvSpPr>
        <p:spPr>
          <a:xfrm>
            <a:off x="-73548" y="121910"/>
            <a:ext cx="12367034" cy="738909"/>
          </a:xfrm>
          <a:prstGeom prst="rect">
            <a:avLst/>
          </a:prstGeom>
        </p:spPr>
        <p:txBody>
          <a:bodyPr vert="horz" lIns="91436" tIns="45718" rIns="91436" bIns="45718" rtlCol="0" anchor="b">
            <a:noAutofit/>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sz="3600" b="1" dirty="0">
                <a:solidFill>
                  <a:srgbClr val="000000"/>
                </a:solidFill>
                <a:cs typeface="Helvetica"/>
              </a:rPr>
              <a:t>Solution to Data &amp; Network Challenge: Dimension Reduction</a:t>
            </a:r>
            <a:endParaRPr lang="en-US" sz="3600" b="1" dirty="0">
              <a:solidFill>
                <a:srgbClr val="000000"/>
              </a:solidFill>
            </a:endParaRPr>
          </a:p>
        </p:txBody>
      </p:sp>
    </p:spTree>
    <p:extLst>
      <p:ext uri="{BB962C8B-B14F-4D97-AF65-F5344CB8AC3E}">
        <p14:creationId xmlns:p14="http://schemas.microsoft.com/office/powerpoint/2010/main" val="35852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1"/>
            <a:ext cx="11369963" cy="1135464"/>
          </a:xfrm>
        </p:spPr>
        <p:txBody>
          <a:bodyPr>
            <a:noAutofit/>
          </a:bodyPr>
          <a:lstStyle/>
          <a:p>
            <a:r>
              <a:rPr lang="en-US" sz="4000" dirty="0">
                <a:cs typeface="Helvetica"/>
              </a:rPr>
              <a:t>Dimension Reduction Approaches: </a:t>
            </a:r>
            <a:br>
              <a:rPr lang="en-US" sz="4000" dirty="0">
                <a:cs typeface="Helvetica"/>
              </a:rPr>
            </a:br>
            <a:r>
              <a:rPr lang="en-US" sz="4000" dirty="0">
                <a:ea typeface="Helvetica" charset="0"/>
                <a:cs typeface="Helvetica" charset="0"/>
              </a:rPr>
              <a:t>Low-rank Estimation vs. Embedding Learning</a:t>
            </a:r>
          </a:p>
        </p:txBody>
      </p:sp>
      <p:sp>
        <p:nvSpPr>
          <p:cNvPr id="3" name="Content Placeholder 2"/>
          <p:cNvSpPr>
            <a:spLocks noGrp="1"/>
          </p:cNvSpPr>
          <p:nvPr>
            <p:ph idx="1"/>
          </p:nvPr>
        </p:nvSpPr>
        <p:spPr>
          <a:xfrm>
            <a:off x="759662" y="3314091"/>
            <a:ext cx="4827221" cy="3446484"/>
          </a:xfrm>
        </p:spPr>
        <p:txBody>
          <a:bodyPr/>
          <a:lstStyle/>
          <a:p>
            <a:r>
              <a:rPr lang="en-US" sz="2400" dirty="0">
                <a:ea typeface="Helvetica Light" charset="0"/>
                <a:cs typeface="Helvetica Light" charset="0"/>
              </a:rPr>
              <a:t>Low-rank estimation</a:t>
            </a:r>
          </a:p>
          <a:p>
            <a:pPr lvl="1"/>
            <a:r>
              <a:rPr lang="en-US" sz="2400" dirty="0">
                <a:ea typeface="Helvetica Light" charset="0"/>
                <a:cs typeface="Helvetica Light" charset="0"/>
              </a:rPr>
              <a:t>Data recovery</a:t>
            </a:r>
          </a:p>
          <a:p>
            <a:pPr lvl="1"/>
            <a:r>
              <a:rPr lang="en-US" sz="2400" dirty="0">
                <a:ea typeface="Helvetica Light" charset="0"/>
                <a:cs typeface="Helvetica Light" charset="0"/>
              </a:rPr>
              <a:t>Imposing low-rank assumption</a:t>
            </a:r>
          </a:p>
          <a:p>
            <a:pPr lvl="2"/>
            <a:r>
              <a:rPr lang="en-US" sz="2400" dirty="0">
                <a:ea typeface="Helvetica Light" charset="0"/>
                <a:cs typeface="Helvetica Light" charset="0"/>
              </a:rPr>
              <a:t>Regularization </a:t>
            </a:r>
          </a:p>
          <a:p>
            <a:pPr lvl="1"/>
            <a:r>
              <a:rPr lang="en-US" sz="2400" dirty="0">
                <a:ea typeface="Helvetica Light" charset="0"/>
                <a:cs typeface="Helvetica Light" charset="0"/>
              </a:rPr>
              <a:t>Low-dimension vector space</a:t>
            </a:r>
          </a:p>
          <a:p>
            <a:pPr lvl="2"/>
            <a:r>
              <a:rPr lang="en-US" sz="2400" dirty="0">
                <a:ea typeface="Helvetica Light" charset="0"/>
                <a:cs typeface="Helvetica Light" charset="0"/>
              </a:rPr>
              <a:t>Singular vectors (U)</a:t>
            </a:r>
          </a:p>
          <a:p>
            <a:pPr lvl="2"/>
            <a:r>
              <a:rPr lang="en-US" sz="2400" dirty="0">
                <a:ea typeface="Helvetica Light" charset="0"/>
                <a:cs typeface="Helvetica Light" charset="0"/>
              </a:rPr>
              <a:t>= r</a:t>
            </a:r>
          </a:p>
          <a:p>
            <a:pPr lvl="1"/>
            <a:r>
              <a:rPr lang="en-US" sz="2400" dirty="0">
                <a:ea typeface="Helvetica Light" charset="0"/>
                <a:cs typeface="Helvetica Light" charset="0"/>
              </a:rPr>
              <a:t>Low-rank Model</a:t>
            </a:r>
          </a:p>
          <a:p>
            <a:pPr lvl="2"/>
            <a:endParaRPr lang="en-US" sz="2000" dirty="0">
              <a:latin typeface="Helvetica Light" charset="0"/>
              <a:ea typeface="Helvetica Light" charset="0"/>
              <a:cs typeface="Helvetica Light" charset="0"/>
            </a:endParaRPr>
          </a:p>
        </p:txBody>
      </p:sp>
      <p:sp>
        <p:nvSpPr>
          <p:cNvPr id="5" name="Content Placeholder 2"/>
          <p:cNvSpPr txBox="1">
            <a:spLocks/>
          </p:cNvSpPr>
          <p:nvPr/>
        </p:nvSpPr>
        <p:spPr>
          <a:xfrm>
            <a:off x="6451283" y="3376580"/>
            <a:ext cx="4856447" cy="3383995"/>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solidFill>
                  <a:srgbClr val="000000"/>
                </a:solidFill>
                <a:ea typeface="Helvetica Light" charset="0"/>
                <a:cs typeface="Helvetica Light" charset="0"/>
              </a:rPr>
              <a:t>Embedding Learning</a:t>
            </a:r>
          </a:p>
          <a:p>
            <a:pPr lvl="1"/>
            <a:r>
              <a:rPr lang="en-US" dirty="0">
                <a:solidFill>
                  <a:srgbClr val="000000"/>
                </a:solidFill>
                <a:ea typeface="Helvetica Light" charset="0"/>
                <a:cs typeface="Helvetica Light" charset="0"/>
              </a:rPr>
              <a:t>Representation Learning</a:t>
            </a:r>
          </a:p>
          <a:p>
            <a:pPr lvl="1"/>
            <a:r>
              <a:rPr lang="en-US" dirty="0">
                <a:solidFill>
                  <a:srgbClr val="000000"/>
                </a:solidFill>
                <a:ea typeface="Helvetica Light" charset="0"/>
                <a:cs typeface="Helvetica Light" charset="0"/>
              </a:rPr>
              <a:t>Project data into a low-dimensional space</a:t>
            </a:r>
          </a:p>
          <a:p>
            <a:pPr lvl="1"/>
            <a:r>
              <a:rPr lang="en-US" dirty="0">
                <a:solidFill>
                  <a:srgbClr val="000000"/>
                </a:solidFill>
                <a:ea typeface="Helvetica Light" charset="0"/>
                <a:cs typeface="Helvetica Light" charset="0"/>
              </a:rPr>
              <a:t>Low-dimensional vector space</a:t>
            </a:r>
          </a:p>
          <a:p>
            <a:pPr lvl="2"/>
            <a:r>
              <a:rPr lang="en-US" u="sng" dirty="0">
                <a:solidFill>
                  <a:srgbClr val="000000"/>
                </a:solidFill>
                <a:ea typeface="Helvetica Light" charset="0"/>
                <a:cs typeface="Helvetica Light" charset="0"/>
              </a:rPr>
              <a:t>Spanned </a:t>
            </a:r>
            <a:r>
              <a:rPr lang="en-US" dirty="0">
                <a:solidFill>
                  <a:srgbClr val="000000"/>
                </a:solidFill>
                <a:ea typeface="Helvetica Light" charset="0"/>
                <a:cs typeface="Helvetica Light" charset="0"/>
              </a:rPr>
              <a:t>by columns of U</a:t>
            </a:r>
          </a:p>
          <a:p>
            <a:pPr lvl="2"/>
            <a:r>
              <a:rPr lang="en-US" dirty="0">
                <a:solidFill>
                  <a:srgbClr val="000000"/>
                </a:solidFill>
                <a:ea typeface="Helvetica Light" charset="0"/>
                <a:cs typeface="Helvetica Light" charset="0"/>
              </a:rPr>
              <a:t>≤ f</a:t>
            </a:r>
          </a:p>
          <a:p>
            <a:pPr lvl="1"/>
            <a:r>
              <a:rPr lang="en-US" dirty="0">
                <a:solidFill>
                  <a:srgbClr val="000000"/>
                </a:solidFill>
                <a:ea typeface="Helvetica Light" charset="0"/>
                <a:cs typeface="Helvetica Light" charset="0"/>
              </a:rPr>
              <a:t>Generalized Low-rank Model</a:t>
            </a:r>
          </a:p>
        </p:txBody>
      </p:sp>
      <p:pic>
        <p:nvPicPr>
          <p:cNvPr id="6" name="Picture 5"/>
          <p:cNvPicPr>
            <a:picLocks noChangeAspect="1"/>
          </p:cNvPicPr>
          <p:nvPr/>
        </p:nvPicPr>
        <p:blipFill>
          <a:blip r:embed="rId3"/>
          <a:stretch>
            <a:fillRect/>
          </a:stretch>
        </p:blipFill>
        <p:spPr>
          <a:xfrm>
            <a:off x="459759" y="1479487"/>
            <a:ext cx="5427028" cy="1582883"/>
          </a:xfrm>
          <a:prstGeom prst="rect">
            <a:avLst/>
          </a:prstGeom>
        </p:spPr>
      </p:pic>
      <p:pic>
        <p:nvPicPr>
          <p:cNvPr id="12" name="Picture 11"/>
          <p:cNvPicPr>
            <a:picLocks noChangeAspect="1"/>
          </p:cNvPicPr>
          <p:nvPr/>
        </p:nvPicPr>
        <p:blipFill>
          <a:blip r:embed="rId4"/>
          <a:stretch>
            <a:fillRect/>
          </a:stretch>
        </p:blipFill>
        <p:spPr>
          <a:xfrm>
            <a:off x="6662299" y="1531942"/>
            <a:ext cx="3908568" cy="1617515"/>
          </a:xfrm>
          <a:prstGeom prst="rect">
            <a:avLst/>
          </a:prstGeom>
        </p:spPr>
      </p:pic>
      <p:pic>
        <p:nvPicPr>
          <p:cNvPr id="8" name="Picture 7"/>
          <p:cNvPicPr>
            <a:picLocks noChangeAspect="1"/>
          </p:cNvPicPr>
          <p:nvPr/>
        </p:nvPicPr>
        <p:blipFill>
          <a:blip r:embed="rId5"/>
          <a:stretch>
            <a:fillRect/>
          </a:stretch>
        </p:blipFill>
        <p:spPr>
          <a:xfrm>
            <a:off x="2609527" y="1135465"/>
            <a:ext cx="1356608" cy="236312"/>
          </a:xfrm>
          <a:prstGeom prst="rect">
            <a:avLst/>
          </a:prstGeom>
        </p:spPr>
      </p:pic>
      <p:pic>
        <p:nvPicPr>
          <p:cNvPr id="9" name="Picture 8"/>
          <p:cNvPicPr>
            <a:picLocks noChangeAspect="1"/>
          </p:cNvPicPr>
          <p:nvPr/>
        </p:nvPicPr>
        <p:blipFill>
          <a:blip r:embed="rId6"/>
          <a:stretch>
            <a:fillRect/>
          </a:stretch>
        </p:blipFill>
        <p:spPr>
          <a:xfrm>
            <a:off x="8398587" y="1189320"/>
            <a:ext cx="1162805" cy="236312"/>
          </a:xfrm>
          <a:prstGeom prst="rect">
            <a:avLst/>
          </a:prstGeom>
        </p:spPr>
      </p:pic>
      <p:grpSp>
        <p:nvGrpSpPr>
          <p:cNvPr id="19" name="Group 18"/>
          <p:cNvGrpSpPr/>
          <p:nvPr/>
        </p:nvGrpSpPr>
        <p:grpSpPr>
          <a:xfrm>
            <a:off x="8609069" y="3036171"/>
            <a:ext cx="3923596" cy="332882"/>
            <a:chOff x="4966008" y="5716080"/>
            <a:chExt cx="3923596" cy="332882"/>
          </a:xfrm>
        </p:grpSpPr>
        <p:sp>
          <p:nvSpPr>
            <p:cNvPr id="20" name="TextBox 19"/>
            <p:cNvSpPr txBox="1"/>
            <p:nvPr/>
          </p:nvSpPr>
          <p:spPr>
            <a:xfrm>
              <a:off x="5067789" y="5716080"/>
              <a:ext cx="3821815" cy="307777"/>
            </a:xfrm>
            <a:prstGeom prst="rect">
              <a:avLst/>
            </a:prstGeom>
            <a:noFill/>
          </p:spPr>
          <p:txBody>
            <a:bodyPr wrap="square" rtlCol="0">
              <a:spAutoFit/>
            </a:bodyPr>
            <a:lstStyle/>
            <a:p>
              <a:r>
                <a:rPr lang="en-US" sz="1400" dirty="0">
                  <a:solidFill>
                    <a:srgbClr val="000000"/>
                  </a:solidFill>
                  <a:latin typeface="Helvetica Light"/>
                  <a:cs typeface="Helvetica Light"/>
                </a:rPr>
                <a:t>: dimension in the low-dimensional space</a:t>
              </a:r>
            </a:p>
          </p:txBody>
        </p:sp>
        <p:pic>
          <p:nvPicPr>
            <p:cNvPr id="21" name="Picture 20"/>
            <p:cNvPicPr>
              <a:picLocks noChangeAspect="1"/>
            </p:cNvPicPr>
            <p:nvPr/>
          </p:nvPicPr>
          <p:blipFill>
            <a:blip r:embed="rId7"/>
            <a:stretch>
              <a:fillRect/>
            </a:stretch>
          </p:blipFill>
          <p:spPr>
            <a:xfrm>
              <a:off x="4966008" y="5777599"/>
              <a:ext cx="151644" cy="271363"/>
            </a:xfrm>
            <a:prstGeom prst="rect">
              <a:avLst/>
            </a:prstGeom>
          </p:spPr>
        </p:pic>
      </p:grpSp>
    </p:spTree>
    <p:extLst>
      <p:ext uri="{BB962C8B-B14F-4D97-AF65-F5344CB8AC3E}">
        <p14:creationId xmlns:p14="http://schemas.microsoft.com/office/powerpoint/2010/main" val="3785889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8"/>
            <a:ext cx="7723225" cy="670654"/>
          </a:xfrm>
        </p:spPr>
        <p:txBody>
          <a:bodyPr>
            <a:normAutofit/>
          </a:bodyPr>
          <a:lstStyle/>
          <a:p>
            <a:r>
              <a:rPr lang="en-US" sz="4000"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4142" y="1327094"/>
                <a:ext cx="11531149" cy="4102662"/>
              </a:xfrm>
            </p:spPr>
            <p:txBody>
              <a:bodyPr>
                <a:noAutofit/>
              </a:bodyPr>
              <a:lstStyle/>
              <a:p>
                <a:r>
                  <a:rPr lang="en-US" dirty="0"/>
                  <a:t>Store only “important” information in fixed, low dimensional vector.</a:t>
                </a:r>
              </a:p>
              <a:p>
                <a:r>
                  <a:rPr lang="en-US" dirty="0"/>
                  <a:t>Singular Value Decomposition (SVD) on co-occurrence matrix</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is the best rank </a:t>
                </a:r>
                <a:r>
                  <a:rPr lang="en-US" i="1" dirty="0"/>
                  <a:t>k </a:t>
                </a:r>
                <a:r>
                  <a:rPr lang="en-US" dirty="0"/>
                  <a:t>approximation to </a:t>
                </a:r>
                <a:r>
                  <a:rPr lang="en-US" i="1" dirty="0"/>
                  <a:t>X </a:t>
                </a:r>
                <a:r>
                  <a:rPr lang="en-US" dirty="0"/>
                  <a:t>, in terms of least squares</a:t>
                </a:r>
              </a:p>
              <a:p>
                <a:pPr lvl="1"/>
                <a:r>
                  <a:rPr lang="en-US" dirty="0"/>
                  <a:t>Motel = [0.286, 0.792, -0.177, -0.107, 0.109,  -0.542, 0.349, 0.271]</a:t>
                </a:r>
              </a:p>
              <a:p>
                <a:r>
                  <a:rPr lang="en-US" dirty="0"/>
                  <a:t>m = n = size of vocabulary</a:t>
                </a:r>
              </a:p>
              <a:p>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m:t>
                        </m:r>
                      </m:e>
                    </m:acc>
                  </m:oMath>
                </a14:m>
                <a:r>
                  <a:rPr lang="en-US" dirty="0"/>
                  <a:t> is the same matrix as S</a:t>
                </a:r>
                <a:r>
                  <a:rPr lang="el-GR" dirty="0"/>
                  <a:t> </a:t>
                </a:r>
                <a:r>
                  <a:rPr lang="en-US" dirty="0"/>
                  <a:t>except that it contains only the top largest singular 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4142" y="1327094"/>
                <a:ext cx="11531149" cy="4102662"/>
              </a:xfrm>
              <a:blipFill>
                <a:blip r:embed="rId2"/>
                <a:stretch>
                  <a:fillRect l="-635" t="-148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128372" y="4394879"/>
            <a:ext cx="4293394" cy="2207714"/>
          </a:xfrm>
          <a:prstGeom prst="rect">
            <a:avLst/>
          </a:prstGeom>
        </p:spPr>
      </p:pic>
      <p:sp>
        <p:nvSpPr>
          <p:cNvPr id="6" name="TextBox 5"/>
          <p:cNvSpPr txBox="1"/>
          <p:nvPr/>
        </p:nvSpPr>
        <p:spPr>
          <a:xfrm>
            <a:off x="8939214" y="3743327"/>
            <a:ext cx="184731" cy="507831"/>
          </a:xfrm>
          <a:prstGeom prst="rect">
            <a:avLst/>
          </a:prstGeom>
          <a:noFill/>
        </p:spPr>
        <p:txBody>
          <a:bodyPr wrap="none" rtlCol="0">
            <a:spAutoFit/>
          </a:bodyPr>
          <a:lstStyle/>
          <a:p>
            <a:br>
              <a:rPr lang="en-US" sz="1350" dirty="0"/>
            </a:br>
            <a:endParaRPr lang="en-US" sz="1350" dirty="0"/>
          </a:p>
        </p:txBody>
      </p:sp>
    </p:spTree>
    <p:extLst>
      <p:ext uri="{BB962C8B-B14F-4D97-AF65-F5344CB8AC3E}">
        <p14:creationId xmlns:p14="http://schemas.microsoft.com/office/powerpoint/2010/main" val="536771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SVD</a:t>
            </a:r>
          </a:p>
        </p:txBody>
      </p:sp>
      <p:sp>
        <p:nvSpPr>
          <p:cNvPr id="3" name="Content Placeholder 2"/>
          <p:cNvSpPr>
            <a:spLocks noGrp="1"/>
          </p:cNvSpPr>
          <p:nvPr>
            <p:ph idx="1"/>
          </p:nvPr>
        </p:nvSpPr>
        <p:spPr/>
        <p:txBody>
          <a:bodyPr>
            <a:normAutofit/>
          </a:bodyPr>
          <a:lstStyle/>
          <a:p>
            <a:r>
              <a:rPr lang="en-US" dirty="0"/>
              <a:t>Computational cost scales quadratically for n x m matrix: O(</a:t>
            </a:r>
            <a:r>
              <a:rPr lang="en-US" i="1" dirty="0"/>
              <a:t>mn</a:t>
            </a:r>
            <a:r>
              <a:rPr lang="en-US" i="1" baseline="30000" dirty="0"/>
              <a:t>2</a:t>
            </a:r>
            <a:r>
              <a:rPr lang="en-US" dirty="0"/>
              <a:t>) flops (when n&lt;m)</a:t>
            </a:r>
          </a:p>
          <a:p>
            <a:r>
              <a:rPr lang="en-US" dirty="0"/>
              <a:t>Hard to incorporate new words or documents</a:t>
            </a:r>
          </a:p>
          <a:p>
            <a:r>
              <a:rPr lang="en-US" dirty="0"/>
              <a:t>Does not consider order of words</a:t>
            </a:r>
          </a:p>
          <a:p>
            <a:endParaRPr lang="en-US" dirty="0"/>
          </a:p>
        </p:txBody>
      </p:sp>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15</a:t>
            </a:fld>
            <a:endParaRPr lang="en-US" dirty="0"/>
          </a:p>
        </p:txBody>
      </p:sp>
      <p:sp>
        <p:nvSpPr>
          <p:cNvPr id="6" name="TextBox 5"/>
          <p:cNvSpPr txBox="1"/>
          <p:nvPr/>
        </p:nvSpPr>
        <p:spPr>
          <a:xfrm>
            <a:off x="8939214" y="3743327"/>
            <a:ext cx="184731" cy="507831"/>
          </a:xfrm>
          <a:prstGeom prst="rect">
            <a:avLst/>
          </a:prstGeom>
          <a:noFill/>
        </p:spPr>
        <p:txBody>
          <a:bodyPr wrap="none" rtlCol="0">
            <a:spAutoFit/>
          </a:bodyPr>
          <a:lstStyle/>
          <a:p>
            <a:br>
              <a:rPr lang="en-US" sz="1350" dirty="0"/>
            </a:br>
            <a:endParaRPr lang="en-US" sz="1350" dirty="0"/>
          </a:p>
        </p:txBody>
      </p:sp>
    </p:spTree>
    <p:extLst>
      <p:ext uri="{BB962C8B-B14F-4D97-AF65-F5344CB8AC3E}">
        <p14:creationId xmlns:p14="http://schemas.microsoft.com/office/powerpoint/2010/main" val="68281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Word2Vec and Word Embedding</a:t>
            </a:r>
          </a:p>
        </p:txBody>
      </p:sp>
      <p:sp>
        <p:nvSpPr>
          <p:cNvPr id="3" name="Content Placeholder 2"/>
          <p:cNvSpPr>
            <a:spLocks noGrp="1"/>
          </p:cNvSpPr>
          <p:nvPr>
            <p:ph idx="1"/>
          </p:nvPr>
        </p:nvSpPr>
        <p:spPr>
          <a:xfrm>
            <a:off x="583096" y="1179444"/>
            <a:ext cx="10880034" cy="5417124"/>
          </a:xfrm>
        </p:spPr>
        <p:txBody>
          <a:bodyPr>
            <a:normAutofit lnSpcReduction="10000"/>
          </a:bodyPr>
          <a:lstStyle/>
          <a:p>
            <a:r>
              <a:rPr lang="en-US" dirty="0"/>
              <a:t>Word2vec: A two-layer neural net that processes text </a:t>
            </a:r>
          </a:p>
          <a:p>
            <a:pPr lvl="2"/>
            <a:r>
              <a:rPr lang="en-US" sz="2800" dirty="0"/>
              <a:t>Invented by T. </a:t>
            </a:r>
            <a:r>
              <a:rPr lang="en-US" sz="2800" dirty="0" err="1"/>
              <a:t>Mikolov</a:t>
            </a:r>
            <a:r>
              <a:rPr lang="en-US" sz="2800" dirty="0"/>
              <a:t> et al. at Google (2013)</a:t>
            </a:r>
          </a:p>
          <a:p>
            <a:pPr lvl="1"/>
            <a:r>
              <a:rPr lang="en-US" sz="2800" dirty="0"/>
              <a:t>Input: a large text corpus</a:t>
            </a:r>
          </a:p>
          <a:p>
            <a:pPr lvl="1"/>
            <a:r>
              <a:rPr lang="en-US" sz="2800" dirty="0"/>
              <a:t>Output: A set of vectors, feature vectors for words in that corpus, of 10</a:t>
            </a:r>
            <a:r>
              <a:rPr lang="en-US" sz="2800" baseline="30000" dirty="0"/>
              <a:t>2</a:t>
            </a:r>
            <a:r>
              <a:rPr lang="en-US" sz="2800" dirty="0"/>
              <a:t> dimensions </a:t>
            </a:r>
          </a:p>
          <a:p>
            <a:r>
              <a:rPr lang="en-US" dirty="0"/>
              <a:t>Words sharing common contexts are embedded in close proximity in the vector space</a:t>
            </a:r>
          </a:p>
          <a:p>
            <a:r>
              <a:rPr lang="en-US" dirty="0"/>
              <a:t>Embedding vectors created by Word2vec: better than LSA (Latent Semantic Analysis)</a:t>
            </a:r>
          </a:p>
          <a:p>
            <a:r>
              <a:rPr lang="en-US" dirty="0"/>
              <a:t>Word2vec turns text into a numerical form that deep nets can understand </a:t>
            </a:r>
          </a:p>
          <a:p>
            <a:r>
              <a:rPr lang="en-US" dirty="0"/>
              <a:t>Applications:  Analysis of text, as well as genes, code, likes, playlists, social media graphs and other verbal or symbolic series</a:t>
            </a:r>
          </a:p>
        </p:txBody>
      </p:sp>
    </p:spTree>
    <p:extLst>
      <p:ext uri="{BB962C8B-B14F-4D97-AF65-F5344CB8AC3E}">
        <p14:creationId xmlns:p14="http://schemas.microsoft.com/office/powerpoint/2010/main" val="396109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Word2vec approach to represent the meaning of word</a:t>
            </a:r>
          </a:p>
        </p:txBody>
      </p:sp>
      <p:sp>
        <p:nvSpPr>
          <p:cNvPr id="3" name="Content Placeholder 2"/>
          <p:cNvSpPr>
            <a:spLocks noGrp="1"/>
          </p:cNvSpPr>
          <p:nvPr>
            <p:ph idx="1"/>
          </p:nvPr>
        </p:nvSpPr>
        <p:spPr/>
        <p:txBody>
          <a:bodyPr/>
          <a:lstStyle/>
          <a:p>
            <a:r>
              <a:rPr lang="en-US" dirty="0"/>
              <a:t>Represent each word with a low-dimensional vector</a:t>
            </a:r>
          </a:p>
          <a:p>
            <a:r>
              <a:rPr lang="en-US" dirty="0"/>
              <a:t>Word similarity = vector similarity</a:t>
            </a:r>
          </a:p>
          <a:p>
            <a:r>
              <a:rPr lang="en-US" dirty="0"/>
              <a:t>Key idea: Predict surrounding words of every word</a:t>
            </a:r>
          </a:p>
          <a:p>
            <a:r>
              <a:rPr lang="en-US" dirty="0"/>
              <a:t>Faster and can easily incorporate a new sentence/document or add a word to the vocabulary</a:t>
            </a:r>
            <a:br>
              <a:rPr lang="en-US" dirty="0"/>
            </a:br>
            <a:endParaRPr lang="en-US" dirty="0"/>
          </a:p>
        </p:txBody>
      </p:sp>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17</a:t>
            </a:fld>
            <a:endParaRPr lang="en-US" dirty="0"/>
          </a:p>
        </p:txBody>
      </p:sp>
    </p:spTree>
    <p:extLst>
      <p:ext uri="{BB962C8B-B14F-4D97-AF65-F5344CB8AC3E}">
        <p14:creationId xmlns:p14="http://schemas.microsoft.com/office/powerpoint/2010/main" val="758416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dirty="0"/>
              <a:t>Word2Vec: </a:t>
            </a:r>
            <a:r>
              <a:rPr lang="en-US" dirty="0">
                <a:solidFill>
                  <a:srgbClr val="000000"/>
                </a:solidFill>
              </a:rPr>
              <a:t>CBOW vs. Ski-Gram Models</a:t>
            </a:r>
            <a:endParaRPr lang="en-US" b="1" dirty="0"/>
          </a:p>
        </p:txBody>
      </p:sp>
      <p:sp>
        <p:nvSpPr>
          <p:cNvPr id="5" name="Content Placeholder 2"/>
          <p:cNvSpPr txBox="1">
            <a:spLocks/>
          </p:cNvSpPr>
          <p:nvPr/>
        </p:nvSpPr>
        <p:spPr>
          <a:xfrm>
            <a:off x="549764" y="1125278"/>
            <a:ext cx="5826760" cy="547782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solidFill>
                  <a:srgbClr val="000000"/>
                </a:solidFill>
              </a:rPr>
              <a:t>Two model architectures:  </a:t>
            </a:r>
          </a:p>
          <a:p>
            <a:pPr lvl="1"/>
            <a:r>
              <a:rPr lang="en-US" sz="2400" dirty="0">
                <a:solidFill>
                  <a:srgbClr val="000000"/>
                </a:solidFill>
              </a:rPr>
              <a:t>Continuous bag-of-words (CBOW): use a window of word to predict the middle word</a:t>
            </a:r>
          </a:p>
          <a:p>
            <a:pPr lvl="2"/>
            <a:r>
              <a:rPr lang="en-US" sz="2400" dirty="0">
                <a:solidFill>
                  <a:srgbClr val="000000"/>
                </a:solidFill>
              </a:rPr>
              <a:t>Order does not matter, faster </a:t>
            </a:r>
          </a:p>
          <a:p>
            <a:pPr lvl="1"/>
            <a:r>
              <a:rPr lang="en-US" sz="2400" dirty="0">
                <a:solidFill>
                  <a:srgbClr val="000000"/>
                </a:solidFill>
              </a:rPr>
              <a:t>Continuous skip-gram: use a word to predict the surrounding ones in window.</a:t>
            </a:r>
          </a:p>
          <a:p>
            <a:pPr lvl="2"/>
            <a:r>
              <a:rPr lang="en-US" sz="2400" dirty="0">
                <a:solidFill>
                  <a:srgbClr val="000000"/>
                </a:solidFill>
              </a:rPr>
              <a:t>Weigh nearby context words more heavily than more distant context words</a:t>
            </a:r>
          </a:p>
          <a:p>
            <a:pPr lvl="2"/>
            <a:r>
              <a:rPr lang="en-US" sz="2400" dirty="0">
                <a:solidFill>
                  <a:srgbClr val="000000"/>
                </a:solidFill>
              </a:rPr>
              <a:t>Slower but better job for infrequent words</a:t>
            </a:r>
          </a:p>
        </p:txBody>
      </p:sp>
      <p:pic>
        <p:nvPicPr>
          <p:cNvPr id="7" name="Picture 6"/>
          <p:cNvPicPr>
            <a:picLocks noChangeAspect="1"/>
          </p:cNvPicPr>
          <p:nvPr/>
        </p:nvPicPr>
        <p:blipFill>
          <a:blip r:embed="rId3"/>
          <a:stretch>
            <a:fillRect/>
          </a:stretch>
        </p:blipFill>
        <p:spPr>
          <a:xfrm>
            <a:off x="6376524" y="2222869"/>
            <a:ext cx="5725278" cy="3482926"/>
          </a:xfrm>
          <a:prstGeom prst="rect">
            <a:avLst/>
          </a:prstGeom>
        </p:spPr>
      </p:pic>
    </p:spTree>
    <p:extLst>
      <p:ext uri="{BB962C8B-B14F-4D97-AF65-F5344CB8AC3E}">
        <p14:creationId xmlns:p14="http://schemas.microsoft.com/office/powerpoint/2010/main" val="5683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CBOW</a:t>
            </a:r>
          </a:p>
        </p:txBody>
      </p:sp>
      <p:sp>
        <p:nvSpPr>
          <p:cNvPr id="3" name="Content Placeholder 2"/>
          <p:cNvSpPr>
            <a:spLocks noGrp="1"/>
          </p:cNvSpPr>
          <p:nvPr>
            <p:ph idx="1"/>
          </p:nvPr>
        </p:nvSpPr>
        <p:spPr/>
        <p:txBody>
          <a:bodyPr/>
          <a:lstStyle/>
          <a:p>
            <a:r>
              <a:rPr lang="en-US" dirty="0"/>
              <a:t>The amount contributed </a:t>
            </a:r>
            <a:r>
              <a:rPr lang="en-US" dirty="0">
                <a:solidFill>
                  <a:srgbClr val="FF0000"/>
                </a:solidFill>
              </a:rPr>
              <a:t>?</a:t>
            </a:r>
            <a:r>
              <a:rPr lang="en-US" dirty="0"/>
              <a:t> the plan is </a:t>
            </a:r>
          </a:p>
          <a:p>
            <a:r>
              <a:rPr lang="en-US" dirty="0"/>
              <a:t>income will be </a:t>
            </a:r>
            <a:r>
              <a:rPr lang="en-US" dirty="0">
                <a:solidFill>
                  <a:srgbClr val="FF0000"/>
                </a:solidFill>
              </a:rPr>
              <a:t>?</a:t>
            </a:r>
            <a:r>
              <a:rPr lang="en-US" dirty="0"/>
              <a:t> by investment performance.</a:t>
            </a:r>
          </a:p>
          <a:p>
            <a:r>
              <a:rPr lang="en-US" dirty="0"/>
              <a:t>If you have </a:t>
            </a:r>
            <a:r>
              <a:rPr lang="en-US" dirty="0">
                <a:solidFill>
                  <a:srgbClr val="FF0000"/>
                </a:solidFill>
              </a:rPr>
              <a:t>?</a:t>
            </a:r>
            <a:r>
              <a:rPr lang="en-US" dirty="0"/>
              <a:t> regarding your eligibility</a:t>
            </a:r>
          </a:p>
          <a:p>
            <a:endParaRPr lang="en-US" dirty="0"/>
          </a:p>
        </p:txBody>
      </p:sp>
    </p:spTree>
    <p:extLst>
      <p:ext uri="{BB962C8B-B14F-4D97-AF65-F5344CB8AC3E}">
        <p14:creationId xmlns:p14="http://schemas.microsoft.com/office/powerpoint/2010/main" val="48989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BADC4-8700-7DB2-1E23-353D425DEBAF}"/>
              </a:ext>
            </a:extLst>
          </p:cNvPr>
          <p:cNvSpPr>
            <a:spLocks noGrp="1"/>
          </p:cNvSpPr>
          <p:nvPr>
            <p:ph type="title"/>
          </p:nvPr>
        </p:nvSpPr>
        <p:spPr/>
        <p:txBody>
          <a:bodyPr/>
          <a:lstStyle/>
          <a:p>
            <a:r>
              <a:rPr lang="en-US" dirty="0"/>
              <a:t>How Human Learn Language</a:t>
            </a:r>
          </a:p>
        </p:txBody>
      </p:sp>
      <p:sp>
        <p:nvSpPr>
          <p:cNvPr id="5" name="Content Placeholder 4">
            <a:extLst>
              <a:ext uri="{FF2B5EF4-FFF2-40B4-BE49-F238E27FC236}">
                <a16:creationId xmlns:a16="http://schemas.microsoft.com/office/drawing/2014/main" id="{E81BB677-5F0F-6DEE-B816-3D98B4466EC7}"/>
              </a:ext>
            </a:extLst>
          </p:cNvPr>
          <p:cNvSpPr>
            <a:spLocks noGrp="1"/>
          </p:cNvSpPr>
          <p:nvPr>
            <p:ph idx="1"/>
          </p:nvPr>
        </p:nvSpPr>
        <p:spPr>
          <a:xfrm>
            <a:off x="838200" y="1825624"/>
            <a:ext cx="10515600" cy="5032375"/>
          </a:xfrm>
        </p:spPr>
        <p:txBody>
          <a:bodyPr/>
          <a:lstStyle/>
          <a:p>
            <a:r>
              <a:rPr lang="en-US" dirty="0"/>
              <a:t>Syntax</a:t>
            </a:r>
          </a:p>
          <a:p>
            <a:pPr lvl="1"/>
            <a:r>
              <a:rPr lang="en-US" dirty="0"/>
              <a:t>Syntax is the study of how words and morphemes combine to form larger units such as phrases and sentences</a:t>
            </a:r>
          </a:p>
          <a:p>
            <a:r>
              <a:rPr lang="en-US" dirty="0"/>
              <a:t>Morphology</a:t>
            </a:r>
          </a:p>
          <a:p>
            <a:pPr lvl="1"/>
            <a:r>
              <a:rPr lang="en-US" dirty="0"/>
              <a:t>Morphology is the study of words, including the principles by which they are formed, and how they relate to one another within a language</a:t>
            </a:r>
          </a:p>
          <a:p>
            <a:r>
              <a:rPr lang="en-US" dirty="0"/>
              <a:t>Semantics</a:t>
            </a:r>
          </a:p>
          <a:p>
            <a:pPr lvl="1"/>
            <a:r>
              <a:rPr lang="en-US" dirty="0"/>
              <a:t>Semantics and pragmatics are branches of linguistics concerned with meaning. </a:t>
            </a:r>
          </a:p>
          <a:p>
            <a:r>
              <a:rPr lang="en-US" dirty="0"/>
              <a:t>Phonetics</a:t>
            </a:r>
          </a:p>
          <a:p>
            <a:pPr lvl="1"/>
            <a:r>
              <a:rPr lang="en-US" dirty="0"/>
              <a:t>Phonetics and phonology are branches of linguistics concerned with sounds (or the equivalent aspects of sign languages)</a:t>
            </a:r>
          </a:p>
        </p:txBody>
      </p:sp>
    </p:spTree>
    <p:extLst>
      <p:ext uri="{BB962C8B-B14F-4D97-AF65-F5344CB8AC3E}">
        <p14:creationId xmlns:p14="http://schemas.microsoft.com/office/powerpoint/2010/main" val="188737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amount contributed </a:t>
            </a:r>
            <a:r>
              <a:rPr lang="en-US" dirty="0">
                <a:solidFill>
                  <a:srgbClr val="FF0000"/>
                </a:solidFill>
              </a:rPr>
              <a:t>to</a:t>
            </a:r>
            <a:r>
              <a:rPr lang="en-US" dirty="0"/>
              <a:t> the plan is </a:t>
            </a:r>
          </a:p>
          <a:p>
            <a:r>
              <a:rPr lang="en-US" dirty="0"/>
              <a:t>income will be </a:t>
            </a:r>
            <a:r>
              <a:rPr lang="en-US" dirty="0">
                <a:solidFill>
                  <a:srgbClr val="FF0000"/>
                </a:solidFill>
              </a:rPr>
              <a:t>determined</a:t>
            </a:r>
            <a:r>
              <a:rPr lang="en-US" dirty="0"/>
              <a:t> by investment performance. </a:t>
            </a:r>
          </a:p>
          <a:p>
            <a:r>
              <a:rPr lang="en-US" dirty="0"/>
              <a:t>If you have </a:t>
            </a:r>
            <a:r>
              <a:rPr lang="en-US" dirty="0">
                <a:solidFill>
                  <a:srgbClr val="FF0000"/>
                </a:solidFill>
              </a:rPr>
              <a:t>questions</a:t>
            </a:r>
            <a:r>
              <a:rPr lang="en-US" dirty="0"/>
              <a:t> regarding your eligibility</a:t>
            </a:r>
          </a:p>
        </p:txBody>
      </p:sp>
    </p:spTree>
    <p:extLst>
      <p:ext uri="{BB962C8B-B14F-4D97-AF65-F5344CB8AC3E}">
        <p14:creationId xmlns:p14="http://schemas.microsoft.com/office/powerpoint/2010/main" val="362630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 Continuous Bag of Word</a:t>
            </a:r>
          </a:p>
        </p:txBody>
      </p:sp>
      <p:sp>
        <p:nvSpPr>
          <p:cNvPr id="3" name="Content Placeholder 2"/>
          <p:cNvSpPr>
            <a:spLocks noGrp="1"/>
          </p:cNvSpPr>
          <p:nvPr>
            <p:ph idx="1"/>
          </p:nvPr>
        </p:nvSpPr>
        <p:spPr/>
        <p:txBody>
          <a:bodyPr/>
          <a:lstStyle/>
          <a:p>
            <a:r>
              <a:rPr lang="en-US" dirty="0"/>
              <a:t>E.g. “The cat sat on floor”</a:t>
            </a:r>
          </a:p>
          <a:p>
            <a:pPr lvl="1"/>
            <a:r>
              <a:rPr lang="en-US" dirty="0"/>
              <a:t>Window size = 2</a:t>
            </a:r>
          </a:p>
        </p:txBody>
      </p:sp>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4817270" y="2715558"/>
            <a:ext cx="2878931" cy="3356630"/>
          </a:xfrm>
          <a:prstGeom prst="rect">
            <a:avLst/>
          </a:prstGeom>
        </p:spPr>
      </p:pic>
      <p:sp>
        <p:nvSpPr>
          <p:cNvPr id="6" name="TextBox 5"/>
          <p:cNvSpPr txBox="1"/>
          <p:nvPr/>
        </p:nvSpPr>
        <p:spPr>
          <a:xfrm>
            <a:off x="4124325" y="3157537"/>
            <a:ext cx="420308" cy="300082"/>
          </a:xfrm>
          <a:prstGeom prst="rect">
            <a:avLst/>
          </a:prstGeom>
          <a:noFill/>
        </p:spPr>
        <p:txBody>
          <a:bodyPr wrap="none" rtlCol="0">
            <a:spAutoFit/>
          </a:bodyPr>
          <a:lstStyle/>
          <a:p>
            <a:r>
              <a:rPr lang="en-US" sz="1350" dirty="0">
                <a:solidFill>
                  <a:srgbClr val="FF0000"/>
                </a:solidFill>
              </a:rPr>
              <a:t>the</a:t>
            </a:r>
          </a:p>
        </p:txBody>
      </p:sp>
      <p:sp>
        <p:nvSpPr>
          <p:cNvPr id="7" name="TextBox 6"/>
          <p:cNvSpPr txBox="1"/>
          <p:nvPr/>
        </p:nvSpPr>
        <p:spPr>
          <a:xfrm>
            <a:off x="4124326" y="3793331"/>
            <a:ext cx="396455" cy="300082"/>
          </a:xfrm>
          <a:prstGeom prst="rect">
            <a:avLst/>
          </a:prstGeom>
          <a:noFill/>
        </p:spPr>
        <p:txBody>
          <a:bodyPr wrap="none" rtlCol="0">
            <a:spAutoFit/>
          </a:bodyPr>
          <a:lstStyle/>
          <a:p>
            <a:r>
              <a:rPr lang="en-US" sz="1350" dirty="0">
                <a:solidFill>
                  <a:srgbClr val="FF0000"/>
                </a:solidFill>
              </a:rPr>
              <a:t>cat</a:t>
            </a:r>
          </a:p>
        </p:txBody>
      </p:sp>
      <p:sp>
        <p:nvSpPr>
          <p:cNvPr id="8" name="TextBox 7"/>
          <p:cNvSpPr txBox="1"/>
          <p:nvPr/>
        </p:nvSpPr>
        <p:spPr>
          <a:xfrm>
            <a:off x="4121326" y="4988897"/>
            <a:ext cx="367408" cy="300082"/>
          </a:xfrm>
          <a:prstGeom prst="rect">
            <a:avLst/>
          </a:prstGeom>
          <a:noFill/>
        </p:spPr>
        <p:txBody>
          <a:bodyPr wrap="none" rtlCol="0">
            <a:spAutoFit/>
          </a:bodyPr>
          <a:lstStyle/>
          <a:p>
            <a:r>
              <a:rPr lang="en-US" sz="1350" dirty="0">
                <a:solidFill>
                  <a:srgbClr val="FF0000"/>
                </a:solidFill>
              </a:rPr>
              <a:t>on</a:t>
            </a:r>
          </a:p>
        </p:txBody>
      </p:sp>
      <p:sp>
        <p:nvSpPr>
          <p:cNvPr id="9" name="TextBox 8"/>
          <p:cNvSpPr txBox="1"/>
          <p:nvPr/>
        </p:nvSpPr>
        <p:spPr>
          <a:xfrm>
            <a:off x="4124326" y="5571768"/>
            <a:ext cx="521297" cy="300082"/>
          </a:xfrm>
          <a:prstGeom prst="rect">
            <a:avLst/>
          </a:prstGeom>
          <a:noFill/>
        </p:spPr>
        <p:txBody>
          <a:bodyPr wrap="none" rtlCol="0">
            <a:spAutoFit/>
          </a:bodyPr>
          <a:lstStyle/>
          <a:p>
            <a:r>
              <a:rPr lang="en-US" sz="1350" dirty="0">
                <a:solidFill>
                  <a:srgbClr val="FF0000"/>
                </a:solidFill>
              </a:rPr>
              <a:t>floor</a:t>
            </a:r>
          </a:p>
        </p:txBody>
      </p:sp>
      <p:sp>
        <p:nvSpPr>
          <p:cNvPr id="10" name="TextBox 9"/>
          <p:cNvSpPr txBox="1"/>
          <p:nvPr/>
        </p:nvSpPr>
        <p:spPr>
          <a:xfrm>
            <a:off x="8272063" y="4393873"/>
            <a:ext cx="391454" cy="300082"/>
          </a:xfrm>
          <a:prstGeom prst="rect">
            <a:avLst/>
          </a:prstGeom>
          <a:noFill/>
        </p:spPr>
        <p:txBody>
          <a:bodyPr wrap="none" rtlCol="0">
            <a:spAutoFit/>
          </a:bodyPr>
          <a:lstStyle/>
          <a:p>
            <a:r>
              <a:rPr lang="en-US" sz="1350" dirty="0">
                <a:solidFill>
                  <a:schemeClr val="accent2">
                    <a:lumMod val="75000"/>
                  </a:schemeClr>
                </a:solidFill>
              </a:rPr>
              <a:t>sat</a:t>
            </a:r>
          </a:p>
        </p:txBody>
      </p:sp>
    </p:spTree>
    <p:extLst>
      <p:ext uri="{BB962C8B-B14F-4D97-AF65-F5344CB8AC3E}">
        <p14:creationId xmlns:p14="http://schemas.microsoft.com/office/powerpoint/2010/main" val="116962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22</a:t>
            </a:fld>
            <a:endParaRPr lang="en-US" dirty="0"/>
          </a:p>
        </p:txBody>
      </p:sp>
      <p:grpSp>
        <p:nvGrpSpPr>
          <p:cNvPr id="20" name="Group 19"/>
          <p:cNvGrpSpPr/>
          <p:nvPr/>
        </p:nvGrpSpPr>
        <p:grpSpPr>
          <a:xfrm>
            <a:off x="3337000" y="1777208"/>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37001" y="3927968"/>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28948" y="2441095"/>
            <a:ext cx="396455" cy="300082"/>
          </a:xfrm>
          <a:prstGeom prst="rect">
            <a:avLst/>
          </a:prstGeom>
          <a:noFill/>
        </p:spPr>
        <p:txBody>
          <a:bodyPr wrap="none" rtlCol="0">
            <a:spAutoFit/>
          </a:bodyPr>
          <a:lstStyle/>
          <a:p>
            <a:r>
              <a:rPr lang="en-US" sz="1350" dirty="0"/>
              <a:t>cat</a:t>
            </a:r>
          </a:p>
        </p:txBody>
      </p:sp>
      <p:sp>
        <p:nvSpPr>
          <p:cNvPr id="33" name="TextBox 32"/>
          <p:cNvSpPr txBox="1"/>
          <p:nvPr/>
        </p:nvSpPr>
        <p:spPr>
          <a:xfrm>
            <a:off x="2928947" y="4641199"/>
            <a:ext cx="367408" cy="300082"/>
          </a:xfrm>
          <a:prstGeom prst="rect">
            <a:avLst/>
          </a:prstGeom>
          <a:noFill/>
        </p:spPr>
        <p:txBody>
          <a:bodyPr wrap="none" rtlCol="0">
            <a:spAutoFit/>
          </a:bodyPr>
          <a:lstStyle/>
          <a:p>
            <a:r>
              <a:rPr lang="en-US" sz="1350" dirty="0"/>
              <a:t>on</a:t>
            </a:r>
          </a:p>
        </p:txBody>
      </p:sp>
      <p:grpSp>
        <p:nvGrpSpPr>
          <p:cNvPr id="46" name="Group 45"/>
          <p:cNvGrpSpPr/>
          <p:nvPr/>
        </p:nvGrpSpPr>
        <p:grpSpPr>
          <a:xfrm>
            <a:off x="5932343" y="3139088"/>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33979" y="2847056"/>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2992174" y="1399992"/>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42741" y="1777210"/>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42740" y="3136132"/>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36448" y="3558398"/>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42740" y="4220000"/>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587519" y="2366973"/>
            <a:ext cx="1075423" cy="300082"/>
          </a:xfrm>
          <a:prstGeom prst="rect">
            <a:avLst/>
          </a:prstGeom>
          <a:noFill/>
        </p:spPr>
        <p:txBody>
          <a:bodyPr wrap="none" rtlCol="0">
            <a:spAutoFit/>
          </a:bodyPr>
          <a:lstStyle/>
          <a:p>
            <a:r>
              <a:rPr lang="en-US" sz="1350" dirty="0"/>
              <a:t>Hidden layer</a:t>
            </a:r>
          </a:p>
        </p:txBody>
      </p:sp>
      <p:sp>
        <p:nvSpPr>
          <p:cNvPr id="83" name="TextBox 82"/>
          <p:cNvSpPr txBox="1"/>
          <p:nvPr/>
        </p:nvSpPr>
        <p:spPr>
          <a:xfrm>
            <a:off x="8963038" y="3584857"/>
            <a:ext cx="391454" cy="300082"/>
          </a:xfrm>
          <a:prstGeom prst="rect">
            <a:avLst/>
          </a:prstGeom>
          <a:noFill/>
        </p:spPr>
        <p:txBody>
          <a:bodyPr wrap="none" rtlCol="0">
            <a:spAutoFit/>
          </a:bodyPr>
          <a:lstStyle/>
          <a:p>
            <a:r>
              <a:rPr lang="en-US" sz="1350" dirty="0"/>
              <a:t>sat</a:t>
            </a:r>
          </a:p>
        </p:txBody>
      </p:sp>
      <p:cxnSp>
        <p:nvCxnSpPr>
          <p:cNvPr id="84" name="Straight Connector 83"/>
          <p:cNvCxnSpPr/>
          <p:nvPr/>
        </p:nvCxnSpPr>
        <p:spPr>
          <a:xfrm flipV="1">
            <a:off x="6138083" y="2846144"/>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38083" y="4208937"/>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22430" y="2411562"/>
            <a:ext cx="1072217" cy="300082"/>
          </a:xfrm>
          <a:prstGeom prst="rect">
            <a:avLst/>
          </a:prstGeom>
          <a:noFill/>
        </p:spPr>
        <p:txBody>
          <a:bodyPr wrap="none" rtlCol="0">
            <a:spAutoFit/>
          </a:bodyPr>
          <a:lstStyle/>
          <a:p>
            <a:r>
              <a:rPr lang="en-US" sz="1350" dirty="0"/>
              <a:t>Output layer</a:t>
            </a:r>
          </a:p>
        </p:txBody>
      </p:sp>
      <p:sp>
        <p:nvSpPr>
          <p:cNvPr id="55" name="TextBox 54"/>
          <p:cNvSpPr txBox="1"/>
          <p:nvPr/>
        </p:nvSpPr>
        <p:spPr>
          <a:xfrm>
            <a:off x="1588155" y="3520793"/>
            <a:ext cx="747320" cy="507831"/>
          </a:xfrm>
          <a:prstGeom prst="rect">
            <a:avLst/>
          </a:prstGeom>
          <a:noFill/>
        </p:spPr>
        <p:txBody>
          <a:bodyPr wrap="none" rtlCol="0">
            <a:spAutoFit/>
          </a:bodyPr>
          <a:lstStyle/>
          <a:p>
            <a:r>
              <a:rPr lang="en-US" sz="1350" dirty="0"/>
              <a:t>one-hot</a:t>
            </a:r>
          </a:p>
          <a:p>
            <a:r>
              <a:rPr lang="en-US" sz="1350" dirty="0"/>
              <a:t>vector</a:t>
            </a:r>
          </a:p>
        </p:txBody>
      </p:sp>
      <p:sp>
        <p:nvSpPr>
          <p:cNvPr id="56" name="TextBox 55"/>
          <p:cNvSpPr txBox="1"/>
          <p:nvPr/>
        </p:nvSpPr>
        <p:spPr>
          <a:xfrm>
            <a:off x="9463036" y="3520792"/>
            <a:ext cx="747320" cy="507831"/>
          </a:xfrm>
          <a:prstGeom prst="rect">
            <a:avLst/>
          </a:prstGeom>
          <a:noFill/>
        </p:spPr>
        <p:txBody>
          <a:bodyPr wrap="none" rtlCol="0">
            <a:spAutoFit/>
          </a:bodyPr>
          <a:lstStyle/>
          <a:p>
            <a:r>
              <a:rPr lang="en-US" sz="1350" dirty="0"/>
              <a:t>one-hot</a:t>
            </a:r>
          </a:p>
          <a:p>
            <a:r>
              <a:rPr lang="en-US" sz="1350" dirty="0"/>
              <a:t>vector</a:t>
            </a:r>
          </a:p>
        </p:txBody>
      </p:sp>
      <p:sp>
        <p:nvSpPr>
          <p:cNvPr id="69" name="TextBox 68"/>
          <p:cNvSpPr txBox="1"/>
          <p:nvPr/>
        </p:nvSpPr>
        <p:spPr>
          <a:xfrm>
            <a:off x="1452783" y="1881601"/>
            <a:ext cx="1981825" cy="300082"/>
          </a:xfrm>
          <a:prstGeom prst="rect">
            <a:avLst/>
          </a:prstGeom>
          <a:noFill/>
        </p:spPr>
        <p:txBody>
          <a:bodyPr wrap="none" rtlCol="0">
            <a:spAutoFit/>
          </a:bodyPr>
          <a:lstStyle/>
          <a:p>
            <a:r>
              <a:rPr lang="en-US" sz="1350" dirty="0">
                <a:solidFill>
                  <a:srgbClr val="FF0000"/>
                </a:solidFill>
              </a:rPr>
              <a:t>Index of cat in vocabulary</a:t>
            </a:r>
          </a:p>
        </p:txBody>
      </p:sp>
    </p:spTree>
    <p:extLst>
      <p:ext uri="{BB962C8B-B14F-4D97-AF65-F5344CB8AC3E}">
        <p14:creationId xmlns:p14="http://schemas.microsoft.com/office/powerpoint/2010/main" val="4200747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23</a:t>
            </a:fld>
            <a:endParaRPr lang="en-US" dirty="0"/>
          </a:p>
        </p:txBody>
      </p:sp>
      <p:grpSp>
        <p:nvGrpSpPr>
          <p:cNvPr id="20" name="Group 19"/>
          <p:cNvGrpSpPr/>
          <p:nvPr/>
        </p:nvGrpSpPr>
        <p:grpSpPr>
          <a:xfrm>
            <a:off x="3362114" y="1789805"/>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62115" y="39405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54063" y="2453691"/>
            <a:ext cx="396455" cy="300082"/>
          </a:xfrm>
          <a:prstGeom prst="rect">
            <a:avLst/>
          </a:prstGeom>
          <a:noFill/>
        </p:spPr>
        <p:txBody>
          <a:bodyPr wrap="none" rtlCol="0">
            <a:spAutoFit/>
          </a:bodyPr>
          <a:lstStyle/>
          <a:p>
            <a:r>
              <a:rPr lang="en-US" sz="1350" dirty="0"/>
              <a:t>cat</a:t>
            </a:r>
          </a:p>
        </p:txBody>
      </p:sp>
      <p:sp>
        <p:nvSpPr>
          <p:cNvPr id="33" name="TextBox 32"/>
          <p:cNvSpPr txBox="1"/>
          <p:nvPr/>
        </p:nvSpPr>
        <p:spPr>
          <a:xfrm>
            <a:off x="2954061" y="4653796"/>
            <a:ext cx="367408" cy="300082"/>
          </a:xfrm>
          <a:prstGeom prst="rect">
            <a:avLst/>
          </a:prstGeom>
          <a:noFill/>
        </p:spPr>
        <p:txBody>
          <a:bodyPr wrap="none" rtlCol="0">
            <a:spAutoFit/>
          </a:bodyPr>
          <a:lstStyle/>
          <a:p>
            <a:r>
              <a:rPr lang="en-US" sz="1350" dirty="0"/>
              <a:t>on</a:t>
            </a:r>
          </a:p>
        </p:txBody>
      </p:sp>
      <p:grpSp>
        <p:nvGrpSpPr>
          <p:cNvPr id="46" name="Group 45"/>
          <p:cNvGrpSpPr/>
          <p:nvPr/>
        </p:nvGrpSpPr>
        <p:grpSpPr>
          <a:xfrm>
            <a:off x="5957457" y="31516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59093" y="2859653"/>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3017289" y="14125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67856" y="17898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67854" y="31487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1563" y="35709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67854" y="42325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12633" y="2379569"/>
            <a:ext cx="1075423" cy="300082"/>
          </a:xfrm>
          <a:prstGeom prst="rect">
            <a:avLst/>
          </a:prstGeom>
          <a:noFill/>
        </p:spPr>
        <p:txBody>
          <a:bodyPr wrap="none" rtlCol="0">
            <a:spAutoFit/>
          </a:bodyPr>
          <a:lstStyle/>
          <a:p>
            <a:r>
              <a:rPr lang="en-US" sz="1350" dirty="0"/>
              <a:t>Hidden layer</a:t>
            </a:r>
          </a:p>
        </p:txBody>
      </p:sp>
      <p:sp>
        <p:nvSpPr>
          <p:cNvPr id="83" name="TextBox 82"/>
          <p:cNvSpPr txBox="1"/>
          <p:nvPr/>
        </p:nvSpPr>
        <p:spPr>
          <a:xfrm>
            <a:off x="8988152" y="3597454"/>
            <a:ext cx="391454" cy="300082"/>
          </a:xfrm>
          <a:prstGeom prst="rect">
            <a:avLst/>
          </a:prstGeom>
          <a:noFill/>
        </p:spPr>
        <p:txBody>
          <a:bodyPr wrap="none" rtlCol="0">
            <a:spAutoFit/>
          </a:bodyPr>
          <a:lstStyle/>
          <a:p>
            <a:r>
              <a:rPr lang="en-US" sz="1350" dirty="0"/>
              <a:t>sat</a:t>
            </a:r>
          </a:p>
        </p:txBody>
      </p:sp>
      <p:cxnSp>
        <p:nvCxnSpPr>
          <p:cNvPr id="84" name="Straight Connector 83"/>
          <p:cNvCxnSpPr/>
          <p:nvPr/>
        </p:nvCxnSpPr>
        <p:spPr>
          <a:xfrm flipV="1">
            <a:off x="6163197" y="28587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63197" y="42215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47545" y="2424158"/>
            <a:ext cx="1072217" cy="300082"/>
          </a:xfrm>
          <a:prstGeom prst="rect">
            <a:avLst/>
          </a:prstGeom>
          <a:noFill/>
        </p:spPr>
        <p:txBody>
          <a:bodyPr wrap="none" rtlCol="0">
            <a:spAutoFit/>
          </a:bodyPr>
          <a:lstStyle/>
          <a:p>
            <a:r>
              <a:rPr lang="en-US" sz="1350" dirty="0"/>
              <a:t>Output layer</a:t>
            </a:r>
          </a:p>
        </p:txBody>
      </p:sp>
      <mc:AlternateContent xmlns:mc="http://schemas.openxmlformats.org/markup-compatibility/2006" xmlns:a14="http://schemas.microsoft.com/office/drawing/2010/main">
        <mc:Choice Requires="a14">
          <p:sp>
            <p:nvSpPr>
              <p:cNvPr id="71" name="TextBox 70"/>
              <p:cNvSpPr txBox="1"/>
              <p:nvPr/>
            </p:nvSpPr>
            <p:spPr>
              <a:xfrm>
                <a:off x="3773594" y="2451367"/>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1" name="TextBox 70"/>
              <p:cNvSpPr txBox="1">
                <a:spLocks noRot="1" noChangeAspect="1" noMove="1" noResize="1" noEditPoints="1" noAdjustHandles="1" noChangeArrowheads="1" noChangeShapeType="1" noTextEdit="1"/>
              </p:cNvSpPr>
              <p:nvPr/>
            </p:nvSpPr>
            <p:spPr>
              <a:xfrm>
                <a:off x="3773594" y="2451367"/>
                <a:ext cx="906402" cy="4154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794889" y="4384725"/>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3" name="TextBox 72"/>
              <p:cNvSpPr txBox="1">
                <a:spLocks noRot="1" noChangeAspect="1" noMove="1" noResize="1" noEditPoints="1" noAdjustHandles="1" noChangeArrowheads="1" noChangeShapeType="1" noTextEdit="1"/>
              </p:cNvSpPr>
              <p:nvPr/>
            </p:nvSpPr>
            <p:spPr>
              <a:xfrm>
                <a:off x="3794889" y="4384725"/>
                <a:ext cx="906402" cy="415498"/>
              </a:xfrm>
              <a:prstGeom prst="rect">
                <a:avLst/>
              </a:prstGeom>
              <a:blipFill>
                <a:blip r:embed="rId3"/>
                <a:stretch>
                  <a:fillRect/>
                </a:stretch>
              </a:blipFill>
            </p:spPr>
            <p:txBody>
              <a:bodyPr/>
              <a:lstStyle/>
              <a:p>
                <a:r>
                  <a:rPr lang="en-US">
                    <a:noFill/>
                  </a:rPr>
                  <a:t> </a:t>
                </a:r>
              </a:p>
            </p:txBody>
          </p:sp>
        </mc:Fallback>
      </mc:AlternateContent>
      <p:sp>
        <p:nvSpPr>
          <p:cNvPr id="74" name="TextBox 73"/>
          <p:cNvSpPr txBox="1"/>
          <p:nvPr/>
        </p:nvSpPr>
        <p:spPr>
          <a:xfrm>
            <a:off x="2722630" y="3329992"/>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722630" y="5456182"/>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780683" y="4359966"/>
            <a:ext cx="619080" cy="300082"/>
          </a:xfrm>
          <a:prstGeom prst="rect">
            <a:avLst/>
          </a:prstGeom>
          <a:noFill/>
        </p:spPr>
        <p:txBody>
          <a:bodyPr wrap="none" rtlCol="0">
            <a:spAutoFit/>
          </a:bodyPr>
          <a:lstStyle/>
          <a:p>
            <a:r>
              <a:rPr lang="en-US" sz="1350" dirty="0"/>
              <a:t>N-dim</a:t>
            </a:r>
          </a:p>
        </p:txBody>
      </p:sp>
      <mc:AlternateContent xmlns:mc="http://schemas.openxmlformats.org/markup-compatibility/2006" xmlns:a14="http://schemas.microsoft.com/office/drawing/2010/main">
        <mc:Choice Requires="a14">
          <p:sp>
            <p:nvSpPr>
              <p:cNvPr id="78" name="TextBox 77"/>
              <p:cNvSpPr txBox="1"/>
              <p:nvPr/>
            </p:nvSpPr>
            <p:spPr>
              <a:xfrm>
                <a:off x="7108220" y="3469545"/>
                <a:ext cx="101111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r>
                            <a:rPr lang="en-US" sz="2100" i="1">
                              <a:latin typeface="Cambria Math" panose="02040503050406030204" pitchFamily="18" charset="0"/>
                            </a:rPr>
                            <m:t>′</m:t>
                          </m:r>
                        </m:e>
                        <m:sub>
                          <m:r>
                            <a:rPr lang="en-US" sz="2100" i="1">
                              <a:latin typeface="Cambria Math" panose="02040503050406030204" pitchFamily="18" charset="0"/>
                            </a:rPr>
                            <m:t>𝑁</m:t>
                          </m:r>
                          <m:r>
                            <a:rPr lang="en-US" sz="2100" i="1">
                              <a:latin typeface="Cambria Math" panose="02040503050406030204" pitchFamily="18" charset="0"/>
                            </a:rPr>
                            <m:t>×</m:t>
                          </m:r>
                          <m:r>
                            <a:rPr lang="en-US" sz="2100" i="1">
                              <a:latin typeface="Cambria Math" panose="02040503050406030204" pitchFamily="18" charset="0"/>
                            </a:rPr>
                            <m:t>𝑉</m:t>
                          </m:r>
                        </m:sub>
                      </m:sSub>
                    </m:oMath>
                  </m:oMathPara>
                </a14:m>
                <a:endParaRPr lang="en-US" sz="2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7108220" y="3469545"/>
                <a:ext cx="1011111" cy="415498"/>
              </a:xfrm>
              <a:prstGeom prst="rect">
                <a:avLst/>
              </a:prstGeom>
              <a:blipFill>
                <a:blip r:embed="rId4"/>
                <a:stretch>
                  <a:fillRect/>
                </a:stretch>
              </a:blipFill>
            </p:spPr>
            <p:txBody>
              <a:bodyPr/>
              <a:lstStyle/>
              <a:p>
                <a:r>
                  <a:rPr lang="en-US">
                    <a:noFill/>
                  </a:rPr>
                  <a:t> </a:t>
                </a:r>
              </a:p>
            </p:txBody>
          </p:sp>
        </mc:Fallback>
      </mc:AlternateContent>
      <p:sp>
        <p:nvSpPr>
          <p:cNvPr id="80" name="TextBox 79"/>
          <p:cNvSpPr txBox="1"/>
          <p:nvPr/>
        </p:nvSpPr>
        <p:spPr>
          <a:xfrm>
            <a:off x="8880960" y="4408603"/>
            <a:ext cx="604653" cy="300082"/>
          </a:xfrm>
          <a:prstGeom prst="rect">
            <a:avLst/>
          </a:prstGeom>
          <a:noFill/>
        </p:spPr>
        <p:txBody>
          <a:bodyPr wrap="none" rtlCol="0">
            <a:spAutoFit/>
          </a:bodyPr>
          <a:lstStyle/>
          <a:p>
            <a:r>
              <a:rPr lang="en-US" sz="1350" dirty="0"/>
              <a:t>V-dim</a:t>
            </a:r>
          </a:p>
        </p:txBody>
      </p:sp>
      <p:sp>
        <p:nvSpPr>
          <p:cNvPr id="69" name="TextBox 68"/>
          <p:cNvSpPr txBox="1"/>
          <p:nvPr/>
        </p:nvSpPr>
        <p:spPr>
          <a:xfrm>
            <a:off x="4892056" y="5456182"/>
            <a:ext cx="2435282" cy="300082"/>
          </a:xfrm>
          <a:prstGeom prst="rect">
            <a:avLst/>
          </a:prstGeom>
          <a:noFill/>
        </p:spPr>
        <p:txBody>
          <a:bodyPr wrap="none" rtlCol="0">
            <a:spAutoFit/>
          </a:bodyPr>
          <a:lstStyle/>
          <a:p>
            <a:r>
              <a:rPr lang="en-US" sz="1350" dirty="0"/>
              <a:t>N will be the size of word vector</a:t>
            </a:r>
          </a:p>
        </p:txBody>
      </p:sp>
      <p:sp>
        <p:nvSpPr>
          <p:cNvPr id="81" name="TextBox 80"/>
          <p:cNvSpPr txBox="1"/>
          <p:nvPr/>
        </p:nvSpPr>
        <p:spPr>
          <a:xfrm>
            <a:off x="5201805" y="1106081"/>
            <a:ext cx="1968103" cy="300082"/>
          </a:xfrm>
          <a:prstGeom prst="rect">
            <a:avLst/>
          </a:prstGeom>
          <a:noFill/>
        </p:spPr>
        <p:txBody>
          <a:bodyPr wrap="none" rtlCol="0">
            <a:spAutoFit/>
          </a:bodyPr>
          <a:lstStyle/>
          <a:p>
            <a:r>
              <a:rPr lang="en-US" sz="1350" dirty="0">
                <a:solidFill>
                  <a:srgbClr val="FF0000"/>
                </a:solidFill>
              </a:rPr>
              <a:t>We must learn W and W</a:t>
            </a:r>
            <a:r>
              <a:rPr lang="en-US" sz="1350" baseline="30000" dirty="0">
                <a:solidFill>
                  <a:srgbClr val="FF0000"/>
                </a:solidFill>
              </a:rPr>
              <a:t>’</a:t>
            </a:r>
            <a:r>
              <a:rPr lang="en-US" sz="1350" dirty="0">
                <a:solidFill>
                  <a:srgbClr val="FF0000"/>
                </a:solidFill>
              </a:rPr>
              <a:t> </a:t>
            </a:r>
          </a:p>
        </p:txBody>
      </p:sp>
      <p:cxnSp>
        <p:nvCxnSpPr>
          <p:cNvPr id="3" name="Straight Arrow Connector 2"/>
          <p:cNvCxnSpPr>
            <a:stCxn id="81" idx="2"/>
            <a:endCxn id="71" idx="3"/>
          </p:cNvCxnSpPr>
          <p:nvPr/>
        </p:nvCxnSpPr>
        <p:spPr>
          <a:xfrm flipH="1">
            <a:off x="4679996" y="1406164"/>
            <a:ext cx="1505860" cy="125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1" idx="2"/>
            <a:endCxn id="78" idx="0"/>
          </p:cNvCxnSpPr>
          <p:nvPr/>
        </p:nvCxnSpPr>
        <p:spPr>
          <a:xfrm>
            <a:off x="6185857" y="1406163"/>
            <a:ext cx="1427919" cy="206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20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24</a:t>
            </a:fld>
            <a:endParaRPr lang="en-US" dirty="0"/>
          </a:p>
        </p:txBody>
      </p:sp>
      <p:grpSp>
        <p:nvGrpSpPr>
          <p:cNvPr id="20" name="Group 19"/>
          <p:cNvGrpSpPr/>
          <p:nvPr/>
        </p:nvGrpSpPr>
        <p:grpSpPr>
          <a:xfrm>
            <a:off x="3360685" y="1781204"/>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60686" y="39319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52632" y="2445091"/>
            <a:ext cx="395108" cy="300082"/>
          </a:xfrm>
          <a:prstGeom prst="rect">
            <a:avLst/>
          </a:prstGeom>
          <a:noFill/>
        </p:spPr>
        <p:txBody>
          <a:bodyPr wrap="none" rtlCol="0">
            <a:spAutoFit/>
          </a:bodyPr>
          <a:lstStyle/>
          <a:p>
            <a:r>
              <a:rPr lang="en-US" sz="1350" dirty="0" err="1"/>
              <a:t>x</a:t>
            </a:r>
            <a:r>
              <a:rPr lang="en-US" sz="1350" baseline="-25000" dirty="0" err="1"/>
              <a:t>cat</a:t>
            </a:r>
            <a:endParaRPr lang="en-US" sz="1350" dirty="0"/>
          </a:p>
        </p:txBody>
      </p:sp>
      <p:sp>
        <p:nvSpPr>
          <p:cNvPr id="33" name="TextBox 32"/>
          <p:cNvSpPr txBox="1"/>
          <p:nvPr/>
        </p:nvSpPr>
        <p:spPr>
          <a:xfrm>
            <a:off x="2952633" y="4645195"/>
            <a:ext cx="377155" cy="300082"/>
          </a:xfrm>
          <a:prstGeom prst="rect">
            <a:avLst/>
          </a:prstGeom>
          <a:noFill/>
        </p:spPr>
        <p:txBody>
          <a:bodyPr wrap="none" rtlCol="0">
            <a:spAutoFit/>
          </a:bodyPr>
          <a:lstStyle/>
          <a:p>
            <a:r>
              <a:rPr lang="en-US" sz="1350" dirty="0" err="1"/>
              <a:t>x</a:t>
            </a:r>
            <a:r>
              <a:rPr lang="en-US" sz="1350" baseline="-25000" dirty="0" err="1"/>
              <a:t>on</a:t>
            </a:r>
            <a:endParaRPr lang="en-US" sz="1350" dirty="0"/>
          </a:p>
        </p:txBody>
      </p:sp>
      <p:grpSp>
        <p:nvGrpSpPr>
          <p:cNvPr id="46" name="Group 45"/>
          <p:cNvGrpSpPr/>
          <p:nvPr/>
        </p:nvGrpSpPr>
        <p:grpSpPr>
          <a:xfrm>
            <a:off x="5957456" y="31430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59092" y="2851052"/>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3015859" y="14039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67855" y="17812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67854" y="31401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1562" y="35623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67854" y="42239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05435" y="4582242"/>
            <a:ext cx="1075423" cy="300082"/>
          </a:xfrm>
          <a:prstGeom prst="rect">
            <a:avLst/>
          </a:prstGeom>
          <a:noFill/>
        </p:spPr>
        <p:txBody>
          <a:bodyPr wrap="none" rtlCol="0">
            <a:spAutoFit/>
          </a:bodyPr>
          <a:lstStyle/>
          <a:p>
            <a:r>
              <a:rPr lang="en-US" sz="1350" dirty="0"/>
              <a:t>Hidden layer</a:t>
            </a:r>
          </a:p>
        </p:txBody>
      </p:sp>
      <p:sp>
        <p:nvSpPr>
          <p:cNvPr id="83" name="TextBox 82"/>
          <p:cNvSpPr txBox="1"/>
          <p:nvPr/>
        </p:nvSpPr>
        <p:spPr>
          <a:xfrm>
            <a:off x="8988151" y="3588853"/>
            <a:ext cx="391454" cy="300082"/>
          </a:xfrm>
          <a:prstGeom prst="rect">
            <a:avLst/>
          </a:prstGeom>
          <a:noFill/>
        </p:spPr>
        <p:txBody>
          <a:bodyPr wrap="none" rtlCol="0">
            <a:spAutoFit/>
          </a:bodyPr>
          <a:lstStyle/>
          <a:p>
            <a:r>
              <a:rPr lang="en-US" sz="1350" dirty="0"/>
              <a:t>sat</a:t>
            </a:r>
          </a:p>
        </p:txBody>
      </p:sp>
      <p:cxnSp>
        <p:nvCxnSpPr>
          <p:cNvPr id="84" name="Straight Connector 83"/>
          <p:cNvCxnSpPr/>
          <p:nvPr/>
        </p:nvCxnSpPr>
        <p:spPr>
          <a:xfrm flipV="1">
            <a:off x="6163196" y="28501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63196" y="42129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47544" y="2415558"/>
            <a:ext cx="1072217" cy="300082"/>
          </a:xfrm>
          <a:prstGeom prst="rect">
            <a:avLst/>
          </a:prstGeom>
          <a:noFill/>
        </p:spPr>
        <p:txBody>
          <a:bodyPr wrap="none" rtlCol="0">
            <a:spAutoFit/>
          </a:bodyPr>
          <a:lstStyle/>
          <a:p>
            <a:r>
              <a:rPr lang="en-US" sz="1350" dirty="0"/>
              <a:t>Output layer</a:t>
            </a:r>
          </a:p>
        </p:txBody>
      </p:sp>
      <p:sp>
        <p:nvSpPr>
          <p:cNvPr id="74" name="TextBox 73"/>
          <p:cNvSpPr txBox="1"/>
          <p:nvPr/>
        </p:nvSpPr>
        <p:spPr>
          <a:xfrm>
            <a:off x="2721201" y="3321391"/>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721201" y="5447581"/>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795741" y="4845890"/>
            <a:ext cx="619080" cy="300082"/>
          </a:xfrm>
          <a:prstGeom prst="rect">
            <a:avLst/>
          </a:prstGeom>
          <a:noFill/>
        </p:spPr>
        <p:txBody>
          <a:bodyPr wrap="none" rtlCol="0">
            <a:spAutoFit/>
          </a:bodyPr>
          <a:lstStyle/>
          <a:p>
            <a:r>
              <a:rPr lang="en-US" sz="1350" dirty="0"/>
              <a:t>N-dim</a:t>
            </a:r>
          </a:p>
        </p:txBody>
      </p:sp>
      <p:sp>
        <p:nvSpPr>
          <p:cNvPr id="80" name="TextBox 79"/>
          <p:cNvSpPr txBox="1"/>
          <p:nvPr/>
        </p:nvSpPr>
        <p:spPr>
          <a:xfrm>
            <a:off x="8880959" y="4400003"/>
            <a:ext cx="604653" cy="300082"/>
          </a:xfrm>
          <a:prstGeom prst="rect">
            <a:avLst/>
          </a:prstGeom>
          <a:noFill/>
        </p:spPr>
        <p:txBody>
          <a:bodyPr wrap="none" rtlCol="0">
            <a:spAutoFit/>
          </a:bodyPr>
          <a:lstStyle/>
          <a:p>
            <a:r>
              <a:rPr lang="en-US" sz="1350" dirty="0"/>
              <a:t>V-dim</a:t>
            </a:r>
          </a:p>
        </p:txBody>
      </p:sp>
      <mc:AlternateContent xmlns:mc="http://schemas.openxmlformats.org/markup-compatibility/2006" xmlns:a14="http://schemas.microsoft.com/office/drawing/2010/main">
        <mc:Choice Requires="a14">
          <p:sp>
            <p:nvSpPr>
              <p:cNvPr id="98" name="TextBox 97"/>
              <p:cNvSpPr txBox="1"/>
              <p:nvPr/>
            </p:nvSpPr>
            <p:spPr>
              <a:xfrm rot="1413182">
                <a:off x="3554402" y="2789621"/>
                <a:ext cx="2504916"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𝑐𝑎𝑡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𝑐𝑎𝑡</m:t>
                          </m:r>
                        </m:sub>
                      </m:sSub>
                    </m:oMath>
                  </m:oMathPara>
                </a14:m>
                <a:endParaRPr lang="en-US" sz="2100" dirty="0"/>
              </a:p>
            </p:txBody>
          </p:sp>
        </mc:Choice>
        <mc:Fallback xmlns="">
          <p:sp>
            <p:nvSpPr>
              <p:cNvPr id="98" name="TextBox 97"/>
              <p:cNvSpPr txBox="1">
                <a:spLocks noRot="1" noChangeAspect="1" noMove="1" noResize="1" noEditPoints="1" noAdjustHandles="1" noChangeArrowheads="1" noChangeShapeType="1" noTextEdit="1"/>
              </p:cNvSpPr>
              <p:nvPr/>
            </p:nvSpPr>
            <p:spPr>
              <a:xfrm rot="1413182">
                <a:off x="3554402" y="2789621"/>
                <a:ext cx="2504916" cy="4220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rot="19631347">
                <a:off x="3657571" y="4232327"/>
                <a:ext cx="2356479"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𝑜𝑛</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𝑜𝑛</m:t>
                          </m:r>
                        </m:sub>
                      </m:sSub>
                    </m:oMath>
                  </m:oMathPara>
                </a14:m>
                <a:endParaRPr lang="en-US" sz="2100" dirty="0"/>
              </a:p>
            </p:txBody>
          </p:sp>
        </mc:Choice>
        <mc:Fallback xmlns="">
          <p:sp>
            <p:nvSpPr>
              <p:cNvPr id="99" name="TextBox 98"/>
              <p:cNvSpPr txBox="1">
                <a:spLocks noRot="1" noChangeAspect="1" noMove="1" noResize="1" noEditPoints="1" noAdjustHandles="1" noChangeArrowheads="1" noChangeShapeType="1" noTextEdit="1"/>
              </p:cNvSpPr>
              <p:nvPr/>
            </p:nvSpPr>
            <p:spPr>
              <a:xfrm rot="19631347">
                <a:off x="3657571" y="4232327"/>
                <a:ext cx="2356479" cy="422039"/>
              </a:xfrm>
              <a:prstGeom prst="rect">
                <a:avLst/>
              </a:prstGeom>
              <a:blipFill>
                <a:blip r:embed="rId3"/>
                <a:stretch>
                  <a:fillRect/>
                </a:stretch>
              </a:blipFill>
            </p:spPr>
            <p:txBody>
              <a:bodyPr/>
              <a:lstStyle/>
              <a:p>
                <a:r>
                  <a:rPr lang="en-US">
                    <a:noFill/>
                  </a:rPr>
                  <a:t> </a:t>
                </a:r>
              </a:p>
            </p:txBody>
          </p:sp>
        </mc:Fallback>
      </mc:AlternateContent>
      <p:sp>
        <p:nvSpPr>
          <p:cNvPr id="100" name="TextBox 99"/>
          <p:cNvSpPr txBox="1"/>
          <p:nvPr/>
        </p:nvSpPr>
        <p:spPr>
          <a:xfrm>
            <a:off x="5445245" y="3579316"/>
            <a:ext cx="271228" cy="300082"/>
          </a:xfrm>
          <a:prstGeom prst="rect">
            <a:avLst/>
          </a:prstGeom>
          <a:noFill/>
        </p:spPr>
        <p:txBody>
          <a:bodyPr wrap="none" rtlCol="0">
            <a:spAutoFit/>
          </a:bodyPr>
          <a:lstStyle/>
          <a:p>
            <a:r>
              <a:rPr lang="en-US" sz="1350" dirty="0"/>
              <a:t>+</a:t>
            </a:r>
          </a:p>
        </p:txBody>
      </p:sp>
      <mc:AlternateContent xmlns:mc="http://schemas.openxmlformats.org/markup-compatibility/2006" xmlns:a14="http://schemas.microsoft.com/office/drawing/2010/main">
        <mc:Choice Requires="a14">
          <p:sp>
            <p:nvSpPr>
              <p:cNvPr id="101" name="TextBox 100"/>
              <p:cNvSpPr txBox="1"/>
              <p:nvPr/>
            </p:nvSpPr>
            <p:spPr>
              <a:xfrm>
                <a:off x="6097990" y="3476421"/>
                <a:ext cx="1307153" cy="468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𝑣</m:t>
                          </m:r>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𝑣</m:t>
                              </m:r>
                            </m:e>
                            <m:sub>
                              <m:r>
                                <a:rPr lang="en-US" sz="1350" i="1">
                                  <a:latin typeface="Cambria Math" panose="02040503050406030204" pitchFamily="18" charset="0"/>
                                </a:rPr>
                                <m:t>𝑐𝑎𝑡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𝑣</m:t>
                              </m:r>
                            </m:e>
                            <m:sub>
                              <m:r>
                                <a:rPr lang="en-US" sz="1350" i="1">
                                  <a:latin typeface="Cambria Math" panose="02040503050406030204" pitchFamily="18" charset="0"/>
                                </a:rPr>
                                <m:t>𝑜𝑛</m:t>
                              </m:r>
                            </m:sub>
                          </m:sSub>
                        </m:num>
                        <m:den>
                          <m:r>
                            <a:rPr lang="en-US" sz="1350" i="1">
                              <a:latin typeface="Cambria Math" panose="02040503050406030204" pitchFamily="18" charset="0"/>
                            </a:rPr>
                            <m:t>2</m:t>
                          </m:r>
                        </m:den>
                      </m:f>
                    </m:oMath>
                  </m:oMathPara>
                </a14:m>
                <a:endParaRPr lang="en-US" sz="135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6097990" y="3476421"/>
                <a:ext cx="1307153" cy="468333"/>
              </a:xfrm>
              <a:prstGeom prst="rect">
                <a:avLst/>
              </a:prstGeom>
              <a:blipFill>
                <a:blip r:embed="rId4"/>
                <a:stretch>
                  <a:fillRect b="-2597"/>
                </a:stretch>
              </a:blipFill>
            </p:spPr>
            <p:txBody>
              <a:bodyPr/>
              <a:lstStyle/>
              <a:p>
                <a:r>
                  <a:rPr lang="en-US">
                    <a:noFill/>
                  </a:rPr>
                  <a:t> </a:t>
                </a:r>
              </a:p>
            </p:txBody>
          </p:sp>
        </mc:Fallback>
      </mc:AlternateContent>
      <p:graphicFrame>
        <p:nvGraphicFramePr>
          <p:cNvPr id="2" name="Table 1"/>
          <p:cNvGraphicFramePr>
            <a:graphicFrameLocks noGrp="1"/>
          </p:cNvGraphicFramePr>
          <p:nvPr/>
        </p:nvGraphicFramePr>
        <p:xfrm>
          <a:off x="4060924" y="1255867"/>
          <a:ext cx="2468880" cy="123444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3241636"/>
                    </a:ext>
                  </a:extLst>
                </a:gridCol>
                <a:gridCol w="246888">
                  <a:extLst>
                    <a:ext uri="{9D8B030D-6E8A-4147-A177-3AD203B41FA5}">
                      <a16:colId xmlns:a16="http://schemas.microsoft.com/office/drawing/2014/main" val="4278168359"/>
                    </a:ext>
                  </a:extLst>
                </a:gridCol>
                <a:gridCol w="246888">
                  <a:extLst>
                    <a:ext uri="{9D8B030D-6E8A-4147-A177-3AD203B41FA5}">
                      <a16:colId xmlns:a16="http://schemas.microsoft.com/office/drawing/2014/main" val="1775200123"/>
                    </a:ext>
                  </a:extLst>
                </a:gridCol>
                <a:gridCol w="246888">
                  <a:extLst>
                    <a:ext uri="{9D8B030D-6E8A-4147-A177-3AD203B41FA5}">
                      <a16:colId xmlns:a16="http://schemas.microsoft.com/office/drawing/2014/main" val="3058570661"/>
                    </a:ext>
                  </a:extLst>
                </a:gridCol>
                <a:gridCol w="246888">
                  <a:extLst>
                    <a:ext uri="{9D8B030D-6E8A-4147-A177-3AD203B41FA5}">
                      <a16:colId xmlns:a16="http://schemas.microsoft.com/office/drawing/2014/main" val="3635929464"/>
                    </a:ext>
                  </a:extLst>
                </a:gridCol>
                <a:gridCol w="246888">
                  <a:extLst>
                    <a:ext uri="{9D8B030D-6E8A-4147-A177-3AD203B41FA5}">
                      <a16:colId xmlns:a16="http://schemas.microsoft.com/office/drawing/2014/main" val="1060927547"/>
                    </a:ext>
                  </a:extLst>
                </a:gridCol>
                <a:gridCol w="246888">
                  <a:extLst>
                    <a:ext uri="{9D8B030D-6E8A-4147-A177-3AD203B41FA5}">
                      <a16:colId xmlns:a16="http://schemas.microsoft.com/office/drawing/2014/main" val="2648937507"/>
                    </a:ext>
                  </a:extLst>
                </a:gridCol>
                <a:gridCol w="246888">
                  <a:extLst>
                    <a:ext uri="{9D8B030D-6E8A-4147-A177-3AD203B41FA5}">
                      <a16:colId xmlns:a16="http://schemas.microsoft.com/office/drawing/2014/main" val="3865230097"/>
                    </a:ext>
                  </a:extLst>
                </a:gridCol>
                <a:gridCol w="246888">
                  <a:extLst>
                    <a:ext uri="{9D8B030D-6E8A-4147-A177-3AD203B41FA5}">
                      <a16:colId xmlns:a16="http://schemas.microsoft.com/office/drawing/2014/main" val="2604712063"/>
                    </a:ext>
                  </a:extLst>
                </a:gridCol>
                <a:gridCol w="246888">
                  <a:extLst>
                    <a:ext uri="{9D8B030D-6E8A-4147-A177-3AD203B41FA5}">
                      <a16:colId xmlns:a16="http://schemas.microsoft.com/office/drawing/2014/main" val="3797226581"/>
                    </a:ext>
                  </a:extLst>
                </a:gridCol>
              </a:tblGrid>
              <a:tr h="246888">
                <a:tc>
                  <a:txBody>
                    <a:bodyPr/>
                    <a:lstStyle/>
                    <a:p>
                      <a:pPr algn="ctr"/>
                      <a:r>
                        <a:rPr lang="en-US" sz="900" b="0" dirty="0"/>
                        <a:t>0.1</a:t>
                      </a:r>
                    </a:p>
                  </a:txBody>
                  <a:tcPr marL="0" marR="0" marT="0" marB="0" anchor="ctr">
                    <a:solidFill>
                      <a:schemeClr val="bg1"/>
                    </a:solidFill>
                  </a:tcPr>
                </a:tc>
                <a:tc>
                  <a:txBody>
                    <a:bodyPr/>
                    <a:lstStyle/>
                    <a:p>
                      <a:pPr algn="ctr"/>
                      <a:r>
                        <a:rPr lang="en-US" sz="900" b="1" dirty="0">
                          <a:solidFill>
                            <a:srgbClr val="FF0000"/>
                          </a:solidFill>
                        </a:rPr>
                        <a:t>2.4</a:t>
                      </a:r>
                    </a:p>
                  </a:txBody>
                  <a:tcPr marL="0" marR="0" marT="0" marB="0" anchor="ctr">
                    <a:solidFill>
                      <a:schemeClr val="bg1"/>
                    </a:solidFill>
                  </a:tcPr>
                </a:tc>
                <a:tc>
                  <a:txBody>
                    <a:bodyPr/>
                    <a:lstStyle/>
                    <a:p>
                      <a:pPr algn="ctr"/>
                      <a:r>
                        <a:rPr lang="en-US" sz="900" b="0" dirty="0"/>
                        <a:t>1.6</a:t>
                      </a:r>
                    </a:p>
                  </a:txBody>
                  <a:tcPr marL="0" marR="0" marT="0" marB="0" anchor="ctr">
                    <a:solidFill>
                      <a:schemeClr val="bg1"/>
                    </a:solidFill>
                  </a:tcPr>
                </a:tc>
                <a:tc>
                  <a:txBody>
                    <a:bodyPr/>
                    <a:lstStyle/>
                    <a:p>
                      <a:pPr algn="ctr"/>
                      <a:r>
                        <a:rPr lang="en-US" sz="900" b="0" dirty="0"/>
                        <a:t>1.8</a:t>
                      </a:r>
                    </a:p>
                  </a:txBody>
                  <a:tcPr marL="0" marR="0" marT="0" marB="0" anchor="ctr">
                    <a:solidFill>
                      <a:schemeClr val="bg1"/>
                    </a:solidFill>
                  </a:tcPr>
                </a:tc>
                <a:tc>
                  <a:txBody>
                    <a:bodyPr/>
                    <a:lstStyle/>
                    <a:p>
                      <a:pPr algn="ctr"/>
                      <a:r>
                        <a:rPr lang="en-US" sz="900" b="0" dirty="0"/>
                        <a:t>0.5</a:t>
                      </a:r>
                    </a:p>
                  </a:txBody>
                  <a:tcPr marL="0" marR="0" marT="0" marB="0" anchor="ctr">
                    <a:solidFill>
                      <a:schemeClr val="bg1"/>
                    </a:solidFill>
                  </a:tcPr>
                </a:tc>
                <a:tc>
                  <a:txBody>
                    <a:bodyPr/>
                    <a:lstStyle/>
                    <a:p>
                      <a:pPr algn="ctr"/>
                      <a:r>
                        <a:rPr lang="en-US" sz="900" b="0" dirty="0"/>
                        <a:t>0.9</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3.2</a:t>
                      </a:r>
                    </a:p>
                  </a:txBody>
                  <a:tcPr marL="0" marR="0" marT="0" marB="0" anchor="ctr">
                    <a:solidFill>
                      <a:schemeClr val="bg1"/>
                    </a:solidFill>
                  </a:tcPr>
                </a:tc>
                <a:extLst>
                  <a:ext uri="{0D108BD9-81ED-4DB2-BD59-A6C34878D82A}">
                    <a16:rowId xmlns:a16="http://schemas.microsoft.com/office/drawing/2014/main" val="1811048262"/>
                  </a:ext>
                </a:extLst>
              </a:tr>
              <a:tr h="246888">
                <a:tc>
                  <a:txBody>
                    <a:bodyPr/>
                    <a:lstStyle/>
                    <a:p>
                      <a:pPr algn="ctr"/>
                      <a:r>
                        <a:rPr lang="en-US" sz="900" b="0" dirty="0"/>
                        <a:t>0.5</a:t>
                      </a:r>
                    </a:p>
                  </a:txBody>
                  <a:tcPr marL="0" marR="0" marT="0" marB="0" anchor="ctr">
                    <a:solidFill>
                      <a:schemeClr val="bg1"/>
                    </a:solidFill>
                  </a:tcPr>
                </a:tc>
                <a:tc>
                  <a:txBody>
                    <a:bodyPr/>
                    <a:lstStyle/>
                    <a:p>
                      <a:pPr algn="ctr"/>
                      <a:r>
                        <a:rPr lang="en-US" sz="900" b="1" dirty="0">
                          <a:solidFill>
                            <a:srgbClr val="FF0000"/>
                          </a:solidFill>
                        </a:rPr>
                        <a:t>2.6</a:t>
                      </a:r>
                    </a:p>
                  </a:txBody>
                  <a:tcPr marL="0" marR="0" marT="0" marB="0" anchor="ctr">
                    <a:solidFill>
                      <a:schemeClr val="bg1"/>
                    </a:solidFill>
                  </a:tcPr>
                </a:tc>
                <a:tc>
                  <a:txBody>
                    <a:bodyPr/>
                    <a:lstStyle/>
                    <a:p>
                      <a:pPr algn="ctr"/>
                      <a:r>
                        <a:rPr lang="en-US" sz="900" b="0" dirty="0"/>
                        <a:t>1.4</a:t>
                      </a:r>
                    </a:p>
                  </a:txBody>
                  <a:tcPr marL="0" marR="0" marT="0" marB="0" anchor="ctr">
                    <a:solidFill>
                      <a:schemeClr val="bg1"/>
                    </a:solidFill>
                  </a:tcPr>
                </a:tc>
                <a:tc>
                  <a:txBody>
                    <a:bodyPr/>
                    <a:lstStyle/>
                    <a:p>
                      <a:pPr algn="ctr"/>
                      <a:r>
                        <a:rPr lang="en-US" sz="900" b="0" dirty="0"/>
                        <a:t>2.9</a:t>
                      </a:r>
                    </a:p>
                  </a:txBody>
                  <a:tcPr marL="0" marR="0" marT="0" marB="0" anchor="ctr">
                    <a:solidFill>
                      <a:schemeClr val="bg1"/>
                    </a:solidFill>
                  </a:tcPr>
                </a:tc>
                <a:tc>
                  <a:txBody>
                    <a:bodyPr/>
                    <a:lstStyle/>
                    <a:p>
                      <a:pPr algn="ctr"/>
                      <a:r>
                        <a:rPr lang="en-US" sz="900" b="0" dirty="0"/>
                        <a:t>1.5</a:t>
                      </a:r>
                    </a:p>
                  </a:txBody>
                  <a:tcPr marL="0" marR="0" marT="0" marB="0" anchor="ctr">
                    <a:solidFill>
                      <a:schemeClr val="bg1"/>
                    </a:solidFill>
                  </a:tcPr>
                </a:tc>
                <a:tc>
                  <a:txBody>
                    <a:bodyPr/>
                    <a:lstStyle/>
                    <a:p>
                      <a:pPr algn="ctr"/>
                      <a:r>
                        <a:rPr lang="en-US" sz="900" b="0" dirty="0"/>
                        <a:t>3.6</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6.1</a:t>
                      </a:r>
                    </a:p>
                  </a:txBody>
                  <a:tcPr marL="0" marR="0" marT="0" marB="0" anchor="ctr">
                    <a:solidFill>
                      <a:schemeClr val="bg1"/>
                    </a:solidFill>
                  </a:tcPr>
                </a:tc>
                <a:extLst>
                  <a:ext uri="{0D108BD9-81ED-4DB2-BD59-A6C34878D82A}">
                    <a16:rowId xmlns:a16="http://schemas.microsoft.com/office/drawing/2014/main" val="1623160804"/>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4268311445"/>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3457582356"/>
                  </a:ext>
                </a:extLst>
              </a:tr>
              <a:tr h="246888">
                <a:tc>
                  <a:txBody>
                    <a:bodyPr/>
                    <a:lstStyle/>
                    <a:p>
                      <a:pPr algn="ctr"/>
                      <a:r>
                        <a:rPr lang="en-US" sz="900" b="0" dirty="0"/>
                        <a:t>0.6</a:t>
                      </a:r>
                    </a:p>
                  </a:txBody>
                  <a:tcPr marL="0" marR="0" marT="0" marB="0" anchor="ctr">
                    <a:solidFill>
                      <a:schemeClr val="bg1"/>
                    </a:solidFill>
                  </a:tcPr>
                </a:tc>
                <a:tc>
                  <a:txBody>
                    <a:bodyPr/>
                    <a:lstStyle/>
                    <a:p>
                      <a:pPr algn="ctr"/>
                      <a:r>
                        <a:rPr lang="en-US" sz="900" b="1" dirty="0">
                          <a:solidFill>
                            <a:srgbClr val="FF0000"/>
                          </a:solidFill>
                        </a:rPr>
                        <a:t>1.8</a:t>
                      </a:r>
                    </a:p>
                  </a:txBody>
                  <a:tcPr marL="0" marR="0" marT="0" marB="0" anchor="ctr">
                    <a:solidFill>
                      <a:schemeClr val="bg1"/>
                    </a:solidFill>
                  </a:tcPr>
                </a:tc>
                <a:tc>
                  <a:txBody>
                    <a:bodyPr/>
                    <a:lstStyle/>
                    <a:p>
                      <a:pPr algn="ctr"/>
                      <a:r>
                        <a:rPr lang="en-US" sz="900" b="0" dirty="0"/>
                        <a:t>2.7</a:t>
                      </a:r>
                    </a:p>
                  </a:txBody>
                  <a:tcPr marL="0" marR="0" marT="0" marB="0" anchor="ctr">
                    <a:solidFill>
                      <a:schemeClr val="bg1"/>
                    </a:solidFill>
                  </a:tcPr>
                </a:tc>
                <a:tc>
                  <a:txBody>
                    <a:bodyPr/>
                    <a:lstStyle/>
                    <a:p>
                      <a:pPr algn="ctr"/>
                      <a:r>
                        <a:rPr lang="en-US" sz="900" b="0" dirty="0"/>
                        <a:t>1.9</a:t>
                      </a:r>
                    </a:p>
                  </a:txBody>
                  <a:tcPr marL="0" marR="0" marT="0" marB="0" anchor="ctr">
                    <a:solidFill>
                      <a:schemeClr val="bg1"/>
                    </a:solidFill>
                  </a:tcPr>
                </a:tc>
                <a:tc>
                  <a:txBody>
                    <a:bodyPr/>
                    <a:lstStyle/>
                    <a:p>
                      <a:pPr algn="ctr"/>
                      <a:r>
                        <a:rPr lang="en-US" sz="900" b="0" dirty="0"/>
                        <a:t>2.4</a:t>
                      </a:r>
                    </a:p>
                  </a:txBody>
                  <a:tcPr marL="0" marR="0" marT="0" marB="0" anchor="ctr">
                    <a:solidFill>
                      <a:schemeClr val="bg1"/>
                    </a:solidFill>
                  </a:tcPr>
                </a:tc>
                <a:tc>
                  <a:txBody>
                    <a:bodyPr/>
                    <a:lstStyle/>
                    <a:p>
                      <a:pPr algn="ctr"/>
                      <a:r>
                        <a:rPr lang="en-US" sz="900" b="0" dirty="0"/>
                        <a:t>2.0</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1.2</a:t>
                      </a:r>
                    </a:p>
                  </a:txBody>
                  <a:tcPr marL="0" marR="0" marT="0" marB="0" anchor="ctr">
                    <a:solidFill>
                      <a:schemeClr val="bg1"/>
                    </a:solidFill>
                  </a:tcPr>
                </a:tc>
                <a:extLst>
                  <a:ext uri="{0D108BD9-81ED-4DB2-BD59-A6C34878D82A}">
                    <a16:rowId xmlns:a16="http://schemas.microsoft.com/office/drawing/2014/main" val="633999658"/>
                  </a:ext>
                </a:extLst>
              </a:tr>
            </a:tbl>
          </a:graphicData>
        </a:graphic>
      </p:graphicFrame>
      <mc:AlternateContent xmlns:mc="http://schemas.openxmlformats.org/markup-compatibility/2006" xmlns:a14="http://schemas.microsoft.com/office/drawing/2010/main">
        <mc:Choice Requires="a14">
          <p:sp>
            <p:nvSpPr>
              <p:cNvPr id="157" name="TextBox 156"/>
              <p:cNvSpPr txBox="1"/>
              <p:nvPr/>
            </p:nvSpPr>
            <p:spPr>
              <a:xfrm>
                <a:off x="6577939" y="1734834"/>
                <a:ext cx="34657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6577939" y="1734834"/>
                <a:ext cx="346570" cy="300082"/>
              </a:xfrm>
              <a:prstGeom prst="rect">
                <a:avLst/>
              </a:prstGeom>
              <a:blipFill>
                <a:blip r:embed="rId5"/>
                <a:stretch>
                  <a:fillRect/>
                </a:stretch>
              </a:blipFill>
            </p:spPr>
            <p:txBody>
              <a:bodyPr/>
              <a:lstStyle/>
              <a:p>
                <a:r>
                  <a:rPr lang="en-US">
                    <a:noFill/>
                  </a:rPr>
                  <a:t> </a:t>
                </a:r>
              </a:p>
            </p:txBody>
          </p:sp>
        </mc:Fallback>
      </mc:AlternateContent>
      <p:grpSp>
        <p:nvGrpSpPr>
          <p:cNvPr id="159" name="Group 158"/>
          <p:cNvGrpSpPr/>
          <p:nvPr/>
        </p:nvGrpSpPr>
        <p:grpSpPr>
          <a:xfrm>
            <a:off x="6928082" y="1253174"/>
            <a:ext cx="205740" cy="1783080"/>
            <a:chOff x="1800225" y="419100"/>
            <a:chExt cx="182880" cy="1828800"/>
          </a:xfrm>
        </p:grpSpPr>
        <p:sp>
          <p:nvSpPr>
            <p:cNvPr id="160" name="Rectangle 159"/>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1" name="Rectangle 160"/>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62" name="Rectangle 161"/>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3" name="Rectangle 162"/>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4" name="Rectangle 163"/>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5" name="Rectangle 16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6" name="Rectangle 16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7" name="Rectangle 16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8" name="Rectangle 16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69" name="Rectangle 16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mc:AlternateContent xmlns:mc="http://schemas.openxmlformats.org/markup-compatibility/2006" xmlns:a14="http://schemas.microsoft.com/office/drawing/2010/main">
        <mc:Choice Requires="a14">
          <p:sp>
            <p:nvSpPr>
              <p:cNvPr id="170" name="TextBox 169"/>
              <p:cNvSpPr txBox="1"/>
              <p:nvPr/>
            </p:nvSpPr>
            <p:spPr>
              <a:xfrm>
                <a:off x="4888441" y="843213"/>
                <a:ext cx="3335272"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𝑐𝑎𝑡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𝑐𝑎𝑡</m:t>
                          </m:r>
                        </m:sub>
                      </m:sSub>
                    </m:oMath>
                  </m:oMathPara>
                </a14:m>
                <a:endParaRPr lang="en-US" sz="2100" dirty="0"/>
              </a:p>
            </p:txBody>
          </p:sp>
        </mc:Choice>
        <mc:Fallback xmlns="">
          <p:sp>
            <p:nvSpPr>
              <p:cNvPr id="170" name="TextBox 169"/>
              <p:cNvSpPr txBox="1">
                <a:spLocks noRot="1" noChangeAspect="1" noMove="1" noResize="1" noEditPoints="1" noAdjustHandles="1" noChangeArrowheads="1" noChangeShapeType="1" noTextEdit="1"/>
              </p:cNvSpPr>
              <p:nvPr/>
            </p:nvSpPr>
            <p:spPr>
              <a:xfrm>
                <a:off x="4888441" y="843213"/>
                <a:ext cx="3335272" cy="422039"/>
              </a:xfrm>
              <a:prstGeom prst="rect">
                <a:avLst/>
              </a:prstGeom>
              <a:blipFill>
                <a:blip r:embed="rId6"/>
                <a:stretch>
                  <a:fillRect/>
                </a:stretch>
              </a:blipFill>
            </p:spPr>
            <p:txBody>
              <a:bodyPr/>
              <a:lstStyle/>
              <a:p>
                <a:r>
                  <a:rPr lang="en-US">
                    <a:noFill/>
                  </a:rPr>
                  <a:t> </a:t>
                </a:r>
              </a:p>
            </p:txBody>
          </p:sp>
        </mc:Fallback>
      </mc:AlternateContent>
      <p:graphicFrame>
        <p:nvGraphicFramePr>
          <p:cNvPr id="3" name="Table 2"/>
          <p:cNvGraphicFramePr>
            <a:graphicFrameLocks noGrp="1"/>
          </p:cNvGraphicFramePr>
          <p:nvPr/>
        </p:nvGraphicFramePr>
        <p:xfrm>
          <a:off x="7638243" y="1257515"/>
          <a:ext cx="246888" cy="123444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5159121"/>
                    </a:ext>
                  </a:extLst>
                </a:gridCol>
              </a:tblGrid>
              <a:tr h="246888">
                <a:tc>
                  <a:txBody>
                    <a:bodyPr/>
                    <a:lstStyle/>
                    <a:p>
                      <a:pPr algn="ctr"/>
                      <a:r>
                        <a:rPr lang="en-US" sz="900" b="1" dirty="0">
                          <a:solidFill>
                            <a:srgbClr val="FF0000"/>
                          </a:solidFill>
                        </a:rPr>
                        <a:t>2.4</a:t>
                      </a:r>
                    </a:p>
                  </a:txBody>
                  <a:tcPr marL="0" marR="0" marT="0" marB="0" anchor="ctr">
                    <a:solidFill>
                      <a:schemeClr val="bg1"/>
                    </a:solidFill>
                  </a:tcPr>
                </a:tc>
                <a:extLst>
                  <a:ext uri="{0D108BD9-81ED-4DB2-BD59-A6C34878D82A}">
                    <a16:rowId xmlns:a16="http://schemas.microsoft.com/office/drawing/2014/main" val="2404443869"/>
                  </a:ext>
                </a:extLst>
              </a:tr>
              <a:tr h="246888">
                <a:tc>
                  <a:txBody>
                    <a:bodyPr/>
                    <a:lstStyle/>
                    <a:p>
                      <a:pPr algn="ctr"/>
                      <a:r>
                        <a:rPr lang="en-US" sz="900" b="1" dirty="0">
                          <a:solidFill>
                            <a:srgbClr val="FF0000"/>
                          </a:solidFill>
                        </a:rPr>
                        <a:t>2.6</a:t>
                      </a:r>
                    </a:p>
                  </a:txBody>
                  <a:tcPr marL="0" marR="0" marT="0" marB="0" anchor="ctr">
                    <a:solidFill>
                      <a:schemeClr val="bg1"/>
                    </a:solidFill>
                  </a:tcPr>
                </a:tc>
                <a:extLst>
                  <a:ext uri="{0D108BD9-81ED-4DB2-BD59-A6C34878D82A}">
                    <a16:rowId xmlns:a16="http://schemas.microsoft.com/office/drawing/2014/main" val="404524459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a16="http://schemas.microsoft.com/office/drawing/2014/main" val="275256361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a16="http://schemas.microsoft.com/office/drawing/2014/main" val="201681552"/>
                  </a:ext>
                </a:extLst>
              </a:tr>
              <a:tr h="246888">
                <a:tc>
                  <a:txBody>
                    <a:bodyPr/>
                    <a:lstStyle/>
                    <a:p>
                      <a:pPr algn="ctr"/>
                      <a:r>
                        <a:rPr lang="en-US" sz="900" b="1" dirty="0">
                          <a:solidFill>
                            <a:srgbClr val="FF0000"/>
                          </a:solidFill>
                        </a:rPr>
                        <a:t>1.8</a:t>
                      </a:r>
                    </a:p>
                  </a:txBody>
                  <a:tcPr marL="0" marR="0" marT="0" marB="0" anchor="ctr">
                    <a:solidFill>
                      <a:schemeClr val="bg1"/>
                    </a:solidFill>
                  </a:tcPr>
                </a:tc>
                <a:extLst>
                  <a:ext uri="{0D108BD9-81ED-4DB2-BD59-A6C34878D82A}">
                    <a16:rowId xmlns:a16="http://schemas.microsoft.com/office/drawing/2014/main" val="177053094"/>
                  </a:ext>
                </a:extLst>
              </a:tr>
            </a:tbl>
          </a:graphicData>
        </a:graphic>
      </p:graphicFrame>
      <mc:AlternateContent xmlns:mc="http://schemas.openxmlformats.org/markup-compatibility/2006" xmlns:a14="http://schemas.microsoft.com/office/drawing/2010/main">
        <mc:Choice Requires="a14">
          <p:sp>
            <p:nvSpPr>
              <p:cNvPr id="171" name="TextBox 170"/>
              <p:cNvSpPr txBox="1"/>
              <p:nvPr/>
            </p:nvSpPr>
            <p:spPr>
              <a:xfrm>
                <a:off x="7230094" y="1744978"/>
                <a:ext cx="35298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7230094" y="1744978"/>
                <a:ext cx="352982" cy="30008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308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down)">
                                      <p:cBhvr>
                                        <p:cTn id="10" dur="500"/>
                                        <p:tgtEl>
                                          <p:spTgt spid="157"/>
                                        </p:tgtEl>
                                      </p:cBhvr>
                                    </p:animEffect>
                                  </p:childTnLst>
                                </p:cTn>
                              </p:par>
                              <p:par>
                                <p:cTn id="11" presetID="22" presetClass="entr" presetSubtype="4"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down)">
                                      <p:cBhvr>
                                        <p:cTn id="13" dur="500"/>
                                        <p:tgtEl>
                                          <p:spTgt spid="15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wipe(down)">
                                      <p:cBhvr>
                                        <p:cTn id="16" dur="500"/>
                                        <p:tgtEl>
                                          <p:spTgt spid="170"/>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wipe(down)">
                                      <p:cBhvr>
                                        <p:cTn id="22"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70" grpId="0"/>
      <p:bldP spid="1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25</a:t>
            </a:fld>
            <a:endParaRPr lang="en-US" dirty="0"/>
          </a:p>
        </p:txBody>
      </p:sp>
      <p:grpSp>
        <p:nvGrpSpPr>
          <p:cNvPr id="20" name="Group 19"/>
          <p:cNvGrpSpPr/>
          <p:nvPr/>
        </p:nvGrpSpPr>
        <p:grpSpPr>
          <a:xfrm>
            <a:off x="3360685" y="1781204"/>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60686" y="39319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52632" y="2445091"/>
            <a:ext cx="395108" cy="300082"/>
          </a:xfrm>
          <a:prstGeom prst="rect">
            <a:avLst/>
          </a:prstGeom>
          <a:noFill/>
        </p:spPr>
        <p:txBody>
          <a:bodyPr wrap="none" rtlCol="0">
            <a:spAutoFit/>
          </a:bodyPr>
          <a:lstStyle/>
          <a:p>
            <a:r>
              <a:rPr lang="en-US" sz="1350" dirty="0" err="1"/>
              <a:t>x</a:t>
            </a:r>
            <a:r>
              <a:rPr lang="en-US" sz="1350" baseline="-25000" dirty="0" err="1"/>
              <a:t>cat</a:t>
            </a:r>
            <a:endParaRPr lang="en-US" sz="1350" dirty="0"/>
          </a:p>
        </p:txBody>
      </p:sp>
      <p:sp>
        <p:nvSpPr>
          <p:cNvPr id="33" name="TextBox 32"/>
          <p:cNvSpPr txBox="1"/>
          <p:nvPr/>
        </p:nvSpPr>
        <p:spPr>
          <a:xfrm>
            <a:off x="2952633" y="4645195"/>
            <a:ext cx="377155" cy="300082"/>
          </a:xfrm>
          <a:prstGeom prst="rect">
            <a:avLst/>
          </a:prstGeom>
          <a:noFill/>
        </p:spPr>
        <p:txBody>
          <a:bodyPr wrap="none" rtlCol="0">
            <a:spAutoFit/>
          </a:bodyPr>
          <a:lstStyle/>
          <a:p>
            <a:r>
              <a:rPr lang="en-US" sz="1350" dirty="0" err="1"/>
              <a:t>x</a:t>
            </a:r>
            <a:r>
              <a:rPr lang="en-US" sz="1350" baseline="-25000" dirty="0" err="1"/>
              <a:t>on</a:t>
            </a:r>
            <a:endParaRPr lang="en-US" sz="1350" dirty="0"/>
          </a:p>
        </p:txBody>
      </p:sp>
      <p:grpSp>
        <p:nvGrpSpPr>
          <p:cNvPr id="46" name="Group 45"/>
          <p:cNvGrpSpPr/>
          <p:nvPr/>
        </p:nvGrpSpPr>
        <p:grpSpPr>
          <a:xfrm>
            <a:off x="5957456" y="31430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59092" y="2851052"/>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3015859" y="14039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67855" y="17812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67854" y="31401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1562" y="35623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67854" y="42239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05435" y="4582242"/>
            <a:ext cx="1075423" cy="300082"/>
          </a:xfrm>
          <a:prstGeom prst="rect">
            <a:avLst/>
          </a:prstGeom>
          <a:noFill/>
        </p:spPr>
        <p:txBody>
          <a:bodyPr wrap="none" rtlCol="0">
            <a:spAutoFit/>
          </a:bodyPr>
          <a:lstStyle/>
          <a:p>
            <a:r>
              <a:rPr lang="en-US" sz="1350" dirty="0"/>
              <a:t>Hidden layer</a:t>
            </a:r>
          </a:p>
        </p:txBody>
      </p:sp>
      <p:sp>
        <p:nvSpPr>
          <p:cNvPr id="83" name="TextBox 82"/>
          <p:cNvSpPr txBox="1"/>
          <p:nvPr/>
        </p:nvSpPr>
        <p:spPr>
          <a:xfrm>
            <a:off x="8988151" y="3588853"/>
            <a:ext cx="391454" cy="300082"/>
          </a:xfrm>
          <a:prstGeom prst="rect">
            <a:avLst/>
          </a:prstGeom>
          <a:noFill/>
        </p:spPr>
        <p:txBody>
          <a:bodyPr wrap="none" rtlCol="0">
            <a:spAutoFit/>
          </a:bodyPr>
          <a:lstStyle/>
          <a:p>
            <a:r>
              <a:rPr lang="en-US" sz="1350" dirty="0"/>
              <a:t>sat</a:t>
            </a:r>
          </a:p>
        </p:txBody>
      </p:sp>
      <p:cxnSp>
        <p:nvCxnSpPr>
          <p:cNvPr id="84" name="Straight Connector 83"/>
          <p:cNvCxnSpPr/>
          <p:nvPr/>
        </p:nvCxnSpPr>
        <p:spPr>
          <a:xfrm flipV="1">
            <a:off x="6163196" y="28501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63196" y="42129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47544" y="2415558"/>
            <a:ext cx="1072217" cy="300082"/>
          </a:xfrm>
          <a:prstGeom prst="rect">
            <a:avLst/>
          </a:prstGeom>
          <a:noFill/>
        </p:spPr>
        <p:txBody>
          <a:bodyPr wrap="none" rtlCol="0">
            <a:spAutoFit/>
          </a:bodyPr>
          <a:lstStyle/>
          <a:p>
            <a:r>
              <a:rPr lang="en-US" sz="1350" dirty="0"/>
              <a:t>Output layer</a:t>
            </a:r>
          </a:p>
        </p:txBody>
      </p:sp>
      <p:sp>
        <p:nvSpPr>
          <p:cNvPr id="74" name="TextBox 73"/>
          <p:cNvSpPr txBox="1"/>
          <p:nvPr/>
        </p:nvSpPr>
        <p:spPr>
          <a:xfrm>
            <a:off x="2721201" y="3321391"/>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721201" y="5447581"/>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795741" y="4845890"/>
            <a:ext cx="619080" cy="300082"/>
          </a:xfrm>
          <a:prstGeom prst="rect">
            <a:avLst/>
          </a:prstGeom>
          <a:noFill/>
        </p:spPr>
        <p:txBody>
          <a:bodyPr wrap="none" rtlCol="0">
            <a:spAutoFit/>
          </a:bodyPr>
          <a:lstStyle/>
          <a:p>
            <a:r>
              <a:rPr lang="en-US" sz="1350" dirty="0"/>
              <a:t>N-dim</a:t>
            </a:r>
          </a:p>
        </p:txBody>
      </p:sp>
      <p:sp>
        <p:nvSpPr>
          <p:cNvPr id="80" name="TextBox 79"/>
          <p:cNvSpPr txBox="1"/>
          <p:nvPr/>
        </p:nvSpPr>
        <p:spPr>
          <a:xfrm>
            <a:off x="8880959" y="4400003"/>
            <a:ext cx="604653" cy="300082"/>
          </a:xfrm>
          <a:prstGeom prst="rect">
            <a:avLst/>
          </a:prstGeom>
          <a:noFill/>
        </p:spPr>
        <p:txBody>
          <a:bodyPr wrap="none" rtlCol="0">
            <a:spAutoFit/>
          </a:bodyPr>
          <a:lstStyle/>
          <a:p>
            <a:r>
              <a:rPr lang="en-US" sz="1350" dirty="0"/>
              <a:t>V-dim</a:t>
            </a:r>
          </a:p>
        </p:txBody>
      </p:sp>
      <mc:AlternateContent xmlns:mc="http://schemas.openxmlformats.org/markup-compatibility/2006" xmlns:a14="http://schemas.microsoft.com/office/drawing/2010/main">
        <mc:Choice Requires="a14">
          <p:sp>
            <p:nvSpPr>
              <p:cNvPr id="98" name="TextBox 97"/>
              <p:cNvSpPr txBox="1"/>
              <p:nvPr/>
            </p:nvSpPr>
            <p:spPr>
              <a:xfrm rot="1413182">
                <a:off x="3554402" y="2789621"/>
                <a:ext cx="2504916"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𝑐𝑎𝑡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𝑐𝑎𝑡</m:t>
                          </m:r>
                        </m:sub>
                      </m:sSub>
                    </m:oMath>
                  </m:oMathPara>
                </a14:m>
                <a:endParaRPr lang="en-US" sz="2100" dirty="0"/>
              </a:p>
            </p:txBody>
          </p:sp>
        </mc:Choice>
        <mc:Fallback xmlns="">
          <p:sp>
            <p:nvSpPr>
              <p:cNvPr id="98" name="TextBox 97"/>
              <p:cNvSpPr txBox="1">
                <a:spLocks noRot="1" noChangeAspect="1" noMove="1" noResize="1" noEditPoints="1" noAdjustHandles="1" noChangeArrowheads="1" noChangeShapeType="1" noTextEdit="1"/>
              </p:cNvSpPr>
              <p:nvPr/>
            </p:nvSpPr>
            <p:spPr>
              <a:xfrm rot="1413182">
                <a:off x="3554402" y="2789621"/>
                <a:ext cx="2504916" cy="4220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rot="19631347">
                <a:off x="3657571" y="4232327"/>
                <a:ext cx="2356479"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𝑜𝑛</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𝑜𝑛</m:t>
                          </m:r>
                        </m:sub>
                      </m:sSub>
                    </m:oMath>
                  </m:oMathPara>
                </a14:m>
                <a:endParaRPr lang="en-US" sz="2100" dirty="0"/>
              </a:p>
            </p:txBody>
          </p:sp>
        </mc:Choice>
        <mc:Fallback xmlns="">
          <p:sp>
            <p:nvSpPr>
              <p:cNvPr id="99" name="TextBox 98"/>
              <p:cNvSpPr txBox="1">
                <a:spLocks noRot="1" noChangeAspect="1" noMove="1" noResize="1" noEditPoints="1" noAdjustHandles="1" noChangeArrowheads="1" noChangeShapeType="1" noTextEdit="1"/>
              </p:cNvSpPr>
              <p:nvPr/>
            </p:nvSpPr>
            <p:spPr>
              <a:xfrm rot="19631347">
                <a:off x="3657571" y="4232327"/>
                <a:ext cx="2356479" cy="422039"/>
              </a:xfrm>
              <a:prstGeom prst="rect">
                <a:avLst/>
              </a:prstGeom>
              <a:blipFill>
                <a:blip r:embed="rId3"/>
                <a:stretch>
                  <a:fillRect/>
                </a:stretch>
              </a:blipFill>
            </p:spPr>
            <p:txBody>
              <a:bodyPr/>
              <a:lstStyle/>
              <a:p>
                <a:r>
                  <a:rPr lang="en-US">
                    <a:noFill/>
                  </a:rPr>
                  <a:t> </a:t>
                </a:r>
              </a:p>
            </p:txBody>
          </p:sp>
        </mc:Fallback>
      </mc:AlternateContent>
      <p:sp>
        <p:nvSpPr>
          <p:cNvPr id="100" name="TextBox 99"/>
          <p:cNvSpPr txBox="1"/>
          <p:nvPr/>
        </p:nvSpPr>
        <p:spPr>
          <a:xfrm>
            <a:off x="5445245" y="3579316"/>
            <a:ext cx="271228" cy="300082"/>
          </a:xfrm>
          <a:prstGeom prst="rect">
            <a:avLst/>
          </a:prstGeom>
          <a:noFill/>
        </p:spPr>
        <p:txBody>
          <a:bodyPr wrap="none" rtlCol="0">
            <a:spAutoFit/>
          </a:bodyPr>
          <a:lstStyle/>
          <a:p>
            <a:r>
              <a:rPr lang="en-US" sz="1350" dirty="0"/>
              <a:t>+</a:t>
            </a:r>
          </a:p>
        </p:txBody>
      </p:sp>
      <mc:AlternateContent xmlns:mc="http://schemas.openxmlformats.org/markup-compatibility/2006" xmlns:a14="http://schemas.microsoft.com/office/drawing/2010/main">
        <mc:Choice Requires="a14">
          <p:sp>
            <p:nvSpPr>
              <p:cNvPr id="101" name="TextBox 100"/>
              <p:cNvSpPr txBox="1"/>
              <p:nvPr/>
            </p:nvSpPr>
            <p:spPr>
              <a:xfrm>
                <a:off x="6097990" y="3476421"/>
                <a:ext cx="1307153" cy="468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𝑣</m:t>
                          </m:r>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𝑣</m:t>
                              </m:r>
                            </m:e>
                            <m:sub>
                              <m:r>
                                <a:rPr lang="en-US" sz="1350" i="1">
                                  <a:latin typeface="Cambria Math" panose="02040503050406030204" pitchFamily="18" charset="0"/>
                                </a:rPr>
                                <m:t>𝑐𝑎𝑡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𝑣</m:t>
                              </m:r>
                            </m:e>
                            <m:sub>
                              <m:r>
                                <a:rPr lang="en-US" sz="1350" i="1">
                                  <a:latin typeface="Cambria Math" panose="02040503050406030204" pitchFamily="18" charset="0"/>
                                </a:rPr>
                                <m:t>𝑜𝑛</m:t>
                              </m:r>
                            </m:sub>
                          </m:sSub>
                        </m:num>
                        <m:den>
                          <m:r>
                            <a:rPr lang="en-US" sz="1350" i="1">
                              <a:latin typeface="Cambria Math" panose="02040503050406030204" pitchFamily="18" charset="0"/>
                            </a:rPr>
                            <m:t>2</m:t>
                          </m:r>
                        </m:den>
                      </m:f>
                    </m:oMath>
                  </m:oMathPara>
                </a14:m>
                <a:endParaRPr lang="en-US" sz="135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6097990" y="3476421"/>
                <a:ext cx="1307153" cy="468333"/>
              </a:xfrm>
              <a:prstGeom prst="rect">
                <a:avLst/>
              </a:prstGeom>
              <a:blipFill>
                <a:blip r:embed="rId4"/>
                <a:stretch>
                  <a:fillRect b="-2597"/>
                </a:stretch>
              </a:blipFill>
            </p:spPr>
            <p:txBody>
              <a:bodyPr/>
              <a:lstStyle/>
              <a:p>
                <a:r>
                  <a:rPr lang="en-US">
                    <a:noFill/>
                  </a:rPr>
                  <a:t> </a:t>
                </a:r>
              </a:p>
            </p:txBody>
          </p:sp>
        </mc:Fallback>
      </mc:AlternateContent>
      <p:graphicFrame>
        <p:nvGraphicFramePr>
          <p:cNvPr id="2" name="Table 1"/>
          <p:cNvGraphicFramePr>
            <a:graphicFrameLocks noGrp="1"/>
          </p:cNvGraphicFramePr>
          <p:nvPr/>
        </p:nvGraphicFramePr>
        <p:xfrm>
          <a:off x="4060924" y="1255867"/>
          <a:ext cx="2468880" cy="123444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3241636"/>
                    </a:ext>
                  </a:extLst>
                </a:gridCol>
                <a:gridCol w="246888">
                  <a:extLst>
                    <a:ext uri="{9D8B030D-6E8A-4147-A177-3AD203B41FA5}">
                      <a16:colId xmlns:a16="http://schemas.microsoft.com/office/drawing/2014/main" val="4278168359"/>
                    </a:ext>
                  </a:extLst>
                </a:gridCol>
                <a:gridCol w="246888">
                  <a:extLst>
                    <a:ext uri="{9D8B030D-6E8A-4147-A177-3AD203B41FA5}">
                      <a16:colId xmlns:a16="http://schemas.microsoft.com/office/drawing/2014/main" val="1775200123"/>
                    </a:ext>
                  </a:extLst>
                </a:gridCol>
                <a:gridCol w="246888">
                  <a:extLst>
                    <a:ext uri="{9D8B030D-6E8A-4147-A177-3AD203B41FA5}">
                      <a16:colId xmlns:a16="http://schemas.microsoft.com/office/drawing/2014/main" val="3058570661"/>
                    </a:ext>
                  </a:extLst>
                </a:gridCol>
                <a:gridCol w="246888">
                  <a:extLst>
                    <a:ext uri="{9D8B030D-6E8A-4147-A177-3AD203B41FA5}">
                      <a16:colId xmlns:a16="http://schemas.microsoft.com/office/drawing/2014/main" val="3635929464"/>
                    </a:ext>
                  </a:extLst>
                </a:gridCol>
                <a:gridCol w="246888">
                  <a:extLst>
                    <a:ext uri="{9D8B030D-6E8A-4147-A177-3AD203B41FA5}">
                      <a16:colId xmlns:a16="http://schemas.microsoft.com/office/drawing/2014/main" val="1060927547"/>
                    </a:ext>
                  </a:extLst>
                </a:gridCol>
                <a:gridCol w="246888">
                  <a:extLst>
                    <a:ext uri="{9D8B030D-6E8A-4147-A177-3AD203B41FA5}">
                      <a16:colId xmlns:a16="http://schemas.microsoft.com/office/drawing/2014/main" val="2648937507"/>
                    </a:ext>
                  </a:extLst>
                </a:gridCol>
                <a:gridCol w="246888">
                  <a:extLst>
                    <a:ext uri="{9D8B030D-6E8A-4147-A177-3AD203B41FA5}">
                      <a16:colId xmlns:a16="http://schemas.microsoft.com/office/drawing/2014/main" val="3865230097"/>
                    </a:ext>
                  </a:extLst>
                </a:gridCol>
                <a:gridCol w="246888">
                  <a:extLst>
                    <a:ext uri="{9D8B030D-6E8A-4147-A177-3AD203B41FA5}">
                      <a16:colId xmlns:a16="http://schemas.microsoft.com/office/drawing/2014/main" val="2604712063"/>
                    </a:ext>
                  </a:extLst>
                </a:gridCol>
                <a:gridCol w="246888">
                  <a:extLst>
                    <a:ext uri="{9D8B030D-6E8A-4147-A177-3AD203B41FA5}">
                      <a16:colId xmlns:a16="http://schemas.microsoft.com/office/drawing/2014/main" val="3797226581"/>
                    </a:ext>
                  </a:extLst>
                </a:gridCol>
              </a:tblGrid>
              <a:tr h="246888">
                <a:tc>
                  <a:txBody>
                    <a:bodyPr/>
                    <a:lstStyle/>
                    <a:p>
                      <a:pPr algn="ctr"/>
                      <a:r>
                        <a:rPr lang="en-US" sz="900" b="0" dirty="0">
                          <a:solidFill>
                            <a:schemeClr val="tx1"/>
                          </a:solidFill>
                        </a:rPr>
                        <a:t>0.1</a:t>
                      </a:r>
                    </a:p>
                  </a:txBody>
                  <a:tcPr marL="0" marR="0" marT="0" marB="0" anchor="ctr">
                    <a:solidFill>
                      <a:schemeClr val="bg1"/>
                    </a:solidFill>
                  </a:tcPr>
                </a:tc>
                <a:tc>
                  <a:txBody>
                    <a:bodyPr/>
                    <a:lstStyle/>
                    <a:p>
                      <a:pPr algn="ctr"/>
                      <a:r>
                        <a:rPr lang="en-US" sz="900" b="0" dirty="0">
                          <a:solidFill>
                            <a:schemeClr val="tx1"/>
                          </a:solidFill>
                        </a:rPr>
                        <a:t>2.4</a:t>
                      </a:r>
                    </a:p>
                  </a:txBody>
                  <a:tcPr marL="0" marR="0" marT="0" marB="0" anchor="ctr">
                    <a:solidFill>
                      <a:schemeClr val="bg1"/>
                    </a:solidFill>
                  </a:tcPr>
                </a:tc>
                <a:tc>
                  <a:txBody>
                    <a:bodyPr/>
                    <a:lstStyle/>
                    <a:p>
                      <a:pPr algn="ctr"/>
                      <a:r>
                        <a:rPr lang="en-US" sz="900" b="0" dirty="0">
                          <a:solidFill>
                            <a:schemeClr val="tx1"/>
                          </a:solidFill>
                        </a:rPr>
                        <a:t>1.6</a:t>
                      </a:r>
                    </a:p>
                  </a:txBody>
                  <a:tcPr marL="0" marR="0" marT="0" marB="0" anchor="ctr">
                    <a:solidFill>
                      <a:schemeClr val="bg1"/>
                    </a:solidFill>
                  </a:tcPr>
                </a:tc>
                <a:tc>
                  <a:txBody>
                    <a:bodyPr/>
                    <a:lstStyle/>
                    <a:p>
                      <a:pPr algn="ctr"/>
                      <a:r>
                        <a:rPr lang="en-US" sz="900" b="1" dirty="0">
                          <a:solidFill>
                            <a:srgbClr val="FF0000"/>
                          </a:solidFill>
                        </a:rPr>
                        <a:t>1.8</a:t>
                      </a:r>
                    </a:p>
                  </a:txBody>
                  <a:tcPr marL="0" marR="0" marT="0" marB="0" anchor="ctr">
                    <a:solidFill>
                      <a:schemeClr val="bg1"/>
                    </a:solidFill>
                  </a:tcPr>
                </a:tc>
                <a:tc>
                  <a:txBody>
                    <a:bodyPr/>
                    <a:lstStyle/>
                    <a:p>
                      <a:pPr algn="ctr"/>
                      <a:r>
                        <a:rPr lang="en-US" sz="900" b="0" dirty="0"/>
                        <a:t>0.5</a:t>
                      </a:r>
                    </a:p>
                  </a:txBody>
                  <a:tcPr marL="0" marR="0" marT="0" marB="0" anchor="ctr">
                    <a:solidFill>
                      <a:schemeClr val="bg1"/>
                    </a:solidFill>
                  </a:tcPr>
                </a:tc>
                <a:tc>
                  <a:txBody>
                    <a:bodyPr/>
                    <a:lstStyle/>
                    <a:p>
                      <a:pPr algn="ctr"/>
                      <a:r>
                        <a:rPr lang="en-US" sz="900" b="0" dirty="0"/>
                        <a:t>0.9</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3.2</a:t>
                      </a:r>
                    </a:p>
                  </a:txBody>
                  <a:tcPr marL="0" marR="0" marT="0" marB="0" anchor="ctr">
                    <a:solidFill>
                      <a:schemeClr val="bg1"/>
                    </a:solidFill>
                  </a:tcPr>
                </a:tc>
                <a:extLst>
                  <a:ext uri="{0D108BD9-81ED-4DB2-BD59-A6C34878D82A}">
                    <a16:rowId xmlns:a16="http://schemas.microsoft.com/office/drawing/2014/main" val="1811048262"/>
                  </a:ext>
                </a:extLst>
              </a:tr>
              <a:tr h="246888">
                <a:tc>
                  <a:txBody>
                    <a:bodyPr/>
                    <a:lstStyle/>
                    <a:p>
                      <a:pPr algn="ctr"/>
                      <a:r>
                        <a:rPr lang="en-US" sz="900" b="0" dirty="0">
                          <a:solidFill>
                            <a:schemeClr val="tx1"/>
                          </a:solidFill>
                        </a:rPr>
                        <a:t>0.5</a:t>
                      </a:r>
                    </a:p>
                  </a:txBody>
                  <a:tcPr marL="0" marR="0" marT="0" marB="0" anchor="ctr">
                    <a:solidFill>
                      <a:schemeClr val="bg1"/>
                    </a:solidFill>
                  </a:tcPr>
                </a:tc>
                <a:tc>
                  <a:txBody>
                    <a:bodyPr/>
                    <a:lstStyle/>
                    <a:p>
                      <a:pPr algn="ctr"/>
                      <a:r>
                        <a:rPr lang="en-US" sz="900" b="0" dirty="0">
                          <a:solidFill>
                            <a:schemeClr val="tx1"/>
                          </a:solidFill>
                        </a:rPr>
                        <a:t>2.6</a:t>
                      </a:r>
                    </a:p>
                  </a:txBody>
                  <a:tcPr marL="0" marR="0" marT="0" marB="0" anchor="ctr">
                    <a:solidFill>
                      <a:schemeClr val="bg1"/>
                    </a:solidFill>
                  </a:tcPr>
                </a:tc>
                <a:tc>
                  <a:txBody>
                    <a:bodyPr/>
                    <a:lstStyle/>
                    <a:p>
                      <a:pPr algn="ctr"/>
                      <a:r>
                        <a:rPr lang="en-US" sz="900" b="0" dirty="0">
                          <a:solidFill>
                            <a:schemeClr val="tx1"/>
                          </a:solidFill>
                        </a:rPr>
                        <a:t>1.4</a:t>
                      </a:r>
                    </a:p>
                  </a:txBody>
                  <a:tcPr marL="0" marR="0" marT="0" marB="0" anchor="ctr">
                    <a:solidFill>
                      <a:schemeClr val="bg1"/>
                    </a:solidFill>
                  </a:tcPr>
                </a:tc>
                <a:tc>
                  <a:txBody>
                    <a:bodyPr/>
                    <a:lstStyle/>
                    <a:p>
                      <a:pPr algn="ctr"/>
                      <a:r>
                        <a:rPr lang="en-US" sz="900" b="1" dirty="0">
                          <a:solidFill>
                            <a:srgbClr val="FF0000"/>
                          </a:solidFill>
                        </a:rPr>
                        <a:t>2.9</a:t>
                      </a:r>
                    </a:p>
                  </a:txBody>
                  <a:tcPr marL="0" marR="0" marT="0" marB="0" anchor="ctr">
                    <a:solidFill>
                      <a:schemeClr val="bg1"/>
                    </a:solidFill>
                  </a:tcPr>
                </a:tc>
                <a:tc>
                  <a:txBody>
                    <a:bodyPr/>
                    <a:lstStyle/>
                    <a:p>
                      <a:pPr algn="ctr"/>
                      <a:r>
                        <a:rPr lang="en-US" sz="900" b="0" dirty="0"/>
                        <a:t>1.5</a:t>
                      </a:r>
                    </a:p>
                  </a:txBody>
                  <a:tcPr marL="0" marR="0" marT="0" marB="0" anchor="ctr">
                    <a:solidFill>
                      <a:schemeClr val="bg1"/>
                    </a:solidFill>
                  </a:tcPr>
                </a:tc>
                <a:tc>
                  <a:txBody>
                    <a:bodyPr/>
                    <a:lstStyle/>
                    <a:p>
                      <a:pPr algn="ctr"/>
                      <a:r>
                        <a:rPr lang="en-US" sz="900" b="0" dirty="0"/>
                        <a:t>3.6</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6.1</a:t>
                      </a:r>
                    </a:p>
                  </a:txBody>
                  <a:tcPr marL="0" marR="0" marT="0" marB="0" anchor="ctr">
                    <a:solidFill>
                      <a:schemeClr val="bg1"/>
                    </a:solidFill>
                  </a:tcPr>
                </a:tc>
                <a:extLst>
                  <a:ext uri="{0D108BD9-81ED-4DB2-BD59-A6C34878D82A}">
                    <a16:rowId xmlns:a16="http://schemas.microsoft.com/office/drawing/2014/main" val="1623160804"/>
                  </a:ext>
                </a:extLst>
              </a:tr>
              <a:tr h="246888">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4268311445"/>
                  </a:ext>
                </a:extLst>
              </a:tr>
              <a:tr h="246888">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0" dirty="0">
                          <a:solidFill>
                            <a:schemeClr val="tx1"/>
                          </a:solidFill>
                        </a:rPr>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3457582356"/>
                  </a:ext>
                </a:extLst>
              </a:tr>
              <a:tr h="246888">
                <a:tc>
                  <a:txBody>
                    <a:bodyPr/>
                    <a:lstStyle/>
                    <a:p>
                      <a:pPr algn="ctr"/>
                      <a:r>
                        <a:rPr lang="en-US" sz="900" b="0" dirty="0">
                          <a:solidFill>
                            <a:schemeClr val="tx1"/>
                          </a:solidFill>
                        </a:rPr>
                        <a:t>0.6</a:t>
                      </a:r>
                    </a:p>
                  </a:txBody>
                  <a:tcPr marL="0" marR="0" marT="0" marB="0" anchor="ctr">
                    <a:solidFill>
                      <a:schemeClr val="bg1"/>
                    </a:solidFill>
                  </a:tcPr>
                </a:tc>
                <a:tc>
                  <a:txBody>
                    <a:bodyPr/>
                    <a:lstStyle/>
                    <a:p>
                      <a:pPr algn="ctr"/>
                      <a:r>
                        <a:rPr lang="en-US" sz="900" b="0" dirty="0">
                          <a:solidFill>
                            <a:schemeClr val="tx1"/>
                          </a:solidFill>
                        </a:rPr>
                        <a:t>1.8</a:t>
                      </a:r>
                    </a:p>
                  </a:txBody>
                  <a:tcPr marL="0" marR="0" marT="0" marB="0" anchor="ctr">
                    <a:solidFill>
                      <a:schemeClr val="bg1"/>
                    </a:solidFill>
                  </a:tcPr>
                </a:tc>
                <a:tc>
                  <a:txBody>
                    <a:bodyPr/>
                    <a:lstStyle/>
                    <a:p>
                      <a:pPr algn="ctr"/>
                      <a:r>
                        <a:rPr lang="en-US" sz="900" b="0" dirty="0">
                          <a:solidFill>
                            <a:schemeClr val="tx1"/>
                          </a:solidFill>
                        </a:rPr>
                        <a:t>2.7</a:t>
                      </a:r>
                    </a:p>
                  </a:txBody>
                  <a:tcPr marL="0" marR="0" marT="0" marB="0" anchor="ctr">
                    <a:solidFill>
                      <a:schemeClr val="bg1"/>
                    </a:solidFill>
                  </a:tcPr>
                </a:tc>
                <a:tc>
                  <a:txBody>
                    <a:bodyPr/>
                    <a:lstStyle/>
                    <a:p>
                      <a:pPr algn="ctr"/>
                      <a:r>
                        <a:rPr lang="en-US" sz="900" b="1" dirty="0">
                          <a:solidFill>
                            <a:srgbClr val="FF0000"/>
                          </a:solidFill>
                        </a:rPr>
                        <a:t>1.9</a:t>
                      </a:r>
                    </a:p>
                  </a:txBody>
                  <a:tcPr marL="0" marR="0" marT="0" marB="0" anchor="ctr">
                    <a:solidFill>
                      <a:schemeClr val="bg1"/>
                    </a:solidFill>
                  </a:tcPr>
                </a:tc>
                <a:tc>
                  <a:txBody>
                    <a:bodyPr/>
                    <a:lstStyle/>
                    <a:p>
                      <a:pPr algn="ctr"/>
                      <a:r>
                        <a:rPr lang="en-US" sz="900" b="0" dirty="0"/>
                        <a:t>2.4</a:t>
                      </a:r>
                    </a:p>
                  </a:txBody>
                  <a:tcPr marL="0" marR="0" marT="0" marB="0" anchor="ctr">
                    <a:solidFill>
                      <a:schemeClr val="bg1"/>
                    </a:solidFill>
                  </a:tcPr>
                </a:tc>
                <a:tc>
                  <a:txBody>
                    <a:bodyPr/>
                    <a:lstStyle/>
                    <a:p>
                      <a:pPr algn="ctr"/>
                      <a:r>
                        <a:rPr lang="en-US" sz="900" b="0" dirty="0"/>
                        <a:t>2.0</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1.2</a:t>
                      </a:r>
                    </a:p>
                  </a:txBody>
                  <a:tcPr marL="0" marR="0" marT="0" marB="0" anchor="ctr">
                    <a:solidFill>
                      <a:schemeClr val="bg1"/>
                    </a:solidFill>
                  </a:tcPr>
                </a:tc>
                <a:extLst>
                  <a:ext uri="{0D108BD9-81ED-4DB2-BD59-A6C34878D82A}">
                    <a16:rowId xmlns:a16="http://schemas.microsoft.com/office/drawing/2014/main" val="633999658"/>
                  </a:ext>
                </a:extLst>
              </a:tr>
            </a:tbl>
          </a:graphicData>
        </a:graphic>
      </p:graphicFrame>
      <mc:AlternateContent xmlns:mc="http://schemas.openxmlformats.org/markup-compatibility/2006" xmlns:a14="http://schemas.microsoft.com/office/drawing/2010/main">
        <mc:Choice Requires="a14">
          <p:sp>
            <p:nvSpPr>
              <p:cNvPr id="157" name="TextBox 156"/>
              <p:cNvSpPr txBox="1"/>
              <p:nvPr/>
            </p:nvSpPr>
            <p:spPr>
              <a:xfrm>
                <a:off x="6577939" y="1734834"/>
                <a:ext cx="34657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57" name="TextBox 156"/>
              <p:cNvSpPr txBox="1">
                <a:spLocks noRot="1" noChangeAspect="1" noMove="1" noResize="1" noEditPoints="1" noAdjustHandles="1" noChangeArrowheads="1" noChangeShapeType="1" noTextEdit="1"/>
              </p:cNvSpPr>
              <p:nvPr/>
            </p:nvSpPr>
            <p:spPr>
              <a:xfrm>
                <a:off x="6577939" y="1734834"/>
                <a:ext cx="346570" cy="300082"/>
              </a:xfrm>
              <a:prstGeom prst="rect">
                <a:avLst/>
              </a:prstGeom>
              <a:blipFill>
                <a:blip r:embed="rId5"/>
                <a:stretch>
                  <a:fillRect/>
                </a:stretch>
              </a:blipFill>
            </p:spPr>
            <p:txBody>
              <a:bodyPr/>
              <a:lstStyle/>
              <a:p>
                <a:r>
                  <a:rPr lang="en-US">
                    <a:noFill/>
                  </a:rPr>
                  <a:t> </a:t>
                </a:r>
              </a:p>
            </p:txBody>
          </p:sp>
        </mc:Fallback>
      </mc:AlternateContent>
      <p:grpSp>
        <p:nvGrpSpPr>
          <p:cNvPr id="159" name="Group 158"/>
          <p:cNvGrpSpPr/>
          <p:nvPr/>
        </p:nvGrpSpPr>
        <p:grpSpPr>
          <a:xfrm>
            <a:off x="6928082" y="1253174"/>
            <a:ext cx="205740" cy="1783080"/>
            <a:chOff x="1800225" y="419100"/>
            <a:chExt cx="182880" cy="1828800"/>
          </a:xfrm>
        </p:grpSpPr>
        <p:sp>
          <p:nvSpPr>
            <p:cNvPr id="160" name="Rectangle 159"/>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1" name="Rectangle 160"/>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2" name="Rectangle 161"/>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3" name="Rectangle 162"/>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64" name="Rectangle 163"/>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5" name="Rectangle 16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6" name="Rectangle 16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7" name="Rectangle 16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8" name="Rectangle 16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69" name="Rectangle 16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mc:AlternateContent xmlns:mc="http://schemas.openxmlformats.org/markup-compatibility/2006" xmlns:a14="http://schemas.microsoft.com/office/drawing/2010/main">
        <mc:Choice Requires="a14">
          <p:sp>
            <p:nvSpPr>
              <p:cNvPr id="170" name="TextBox 169"/>
              <p:cNvSpPr txBox="1"/>
              <p:nvPr/>
            </p:nvSpPr>
            <p:spPr>
              <a:xfrm>
                <a:off x="4888441" y="843213"/>
                <a:ext cx="3186834"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𝑜𝑛</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𝑣</m:t>
                          </m:r>
                        </m:e>
                        <m:sub>
                          <m:r>
                            <a:rPr lang="en-US" sz="2100" i="1">
                              <a:latin typeface="Cambria Math" panose="02040503050406030204" pitchFamily="18" charset="0"/>
                            </a:rPr>
                            <m:t>𝑜𝑛</m:t>
                          </m:r>
                        </m:sub>
                      </m:sSub>
                    </m:oMath>
                  </m:oMathPara>
                </a14:m>
                <a:endParaRPr lang="en-US" sz="2100" dirty="0"/>
              </a:p>
            </p:txBody>
          </p:sp>
        </mc:Choice>
        <mc:Fallback xmlns="">
          <p:sp>
            <p:nvSpPr>
              <p:cNvPr id="170" name="TextBox 169"/>
              <p:cNvSpPr txBox="1">
                <a:spLocks noRot="1" noChangeAspect="1" noMove="1" noResize="1" noEditPoints="1" noAdjustHandles="1" noChangeArrowheads="1" noChangeShapeType="1" noTextEdit="1"/>
              </p:cNvSpPr>
              <p:nvPr/>
            </p:nvSpPr>
            <p:spPr>
              <a:xfrm>
                <a:off x="4888441" y="843213"/>
                <a:ext cx="3186834" cy="422039"/>
              </a:xfrm>
              <a:prstGeom prst="rect">
                <a:avLst/>
              </a:prstGeom>
              <a:blipFill>
                <a:blip r:embed="rId6"/>
                <a:stretch>
                  <a:fillRect/>
                </a:stretch>
              </a:blipFill>
            </p:spPr>
            <p:txBody>
              <a:bodyPr/>
              <a:lstStyle/>
              <a:p>
                <a:r>
                  <a:rPr lang="en-US">
                    <a:noFill/>
                  </a:rPr>
                  <a:t> </a:t>
                </a:r>
              </a:p>
            </p:txBody>
          </p:sp>
        </mc:Fallback>
      </mc:AlternateContent>
      <p:graphicFrame>
        <p:nvGraphicFramePr>
          <p:cNvPr id="3" name="Table 2"/>
          <p:cNvGraphicFramePr>
            <a:graphicFrameLocks noGrp="1"/>
          </p:cNvGraphicFramePr>
          <p:nvPr/>
        </p:nvGraphicFramePr>
        <p:xfrm>
          <a:off x="7638243" y="1257515"/>
          <a:ext cx="246888" cy="123444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5159121"/>
                    </a:ext>
                  </a:extLst>
                </a:gridCol>
              </a:tblGrid>
              <a:tr h="246888">
                <a:tc>
                  <a:txBody>
                    <a:bodyPr/>
                    <a:lstStyle/>
                    <a:p>
                      <a:pPr algn="ctr"/>
                      <a:r>
                        <a:rPr lang="en-US" sz="900" b="1" dirty="0">
                          <a:solidFill>
                            <a:srgbClr val="FF0000"/>
                          </a:solidFill>
                        </a:rPr>
                        <a:t>1.8</a:t>
                      </a:r>
                    </a:p>
                  </a:txBody>
                  <a:tcPr marL="0" marR="0" marT="0" marB="0" anchor="ctr">
                    <a:solidFill>
                      <a:schemeClr val="bg1"/>
                    </a:solidFill>
                  </a:tcPr>
                </a:tc>
                <a:extLst>
                  <a:ext uri="{0D108BD9-81ED-4DB2-BD59-A6C34878D82A}">
                    <a16:rowId xmlns:a16="http://schemas.microsoft.com/office/drawing/2014/main" val="2404443869"/>
                  </a:ext>
                </a:extLst>
              </a:tr>
              <a:tr h="246888">
                <a:tc>
                  <a:txBody>
                    <a:bodyPr/>
                    <a:lstStyle/>
                    <a:p>
                      <a:pPr algn="ctr"/>
                      <a:r>
                        <a:rPr lang="en-US" sz="900" b="1" dirty="0">
                          <a:solidFill>
                            <a:srgbClr val="FF0000"/>
                          </a:solidFill>
                        </a:rPr>
                        <a:t>2.9</a:t>
                      </a:r>
                    </a:p>
                  </a:txBody>
                  <a:tcPr marL="0" marR="0" marT="0" marB="0" anchor="ctr">
                    <a:solidFill>
                      <a:schemeClr val="bg1"/>
                    </a:solidFill>
                  </a:tcPr>
                </a:tc>
                <a:extLst>
                  <a:ext uri="{0D108BD9-81ED-4DB2-BD59-A6C34878D82A}">
                    <a16:rowId xmlns:a16="http://schemas.microsoft.com/office/drawing/2014/main" val="404524459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a16="http://schemas.microsoft.com/office/drawing/2014/main" val="275256361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a16="http://schemas.microsoft.com/office/drawing/2014/main" val="201681552"/>
                  </a:ext>
                </a:extLst>
              </a:tr>
              <a:tr h="246888">
                <a:tc>
                  <a:txBody>
                    <a:bodyPr/>
                    <a:lstStyle/>
                    <a:p>
                      <a:pPr algn="ctr"/>
                      <a:r>
                        <a:rPr lang="en-US" sz="900" b="1" dirty="0">
                          <a:solidFill>
                            <a:srgbClr val="FF0000"/>
                          </a:solidFill>
                        </a:rPr>
                        <a:t>1.9</a:t>
                      </a:r>
                    </a:p>
                  </a:txBody>
                  <a:tcPr marL="0" marR="0" marT="0" marB="0" anchor="ctr">
                    <a:solidFill>
                      <a:schemeClr val="bg1"/>
                    </a:solidFill>
                  </a:tcPr>
                </a:tc>
                <a:extLst>
                  <a:ext uri="{0D108BD9-81ED-4DB2-BD59-A6C34878D82A}">
                    <a16:rowId xmlns:a16="http://schemas.microsoft.com/office/drawing/2014/main" val="177053094"/>
                  </a:ext>
                </a:extLst>
              </a:tr>
            </a:tbl>
          </a:graphicData>
        </a:graphic>
      </p:graphicFrame>
      <mc:AlternateContent xmlns:mc="http://schemas.openxmlformats.org/markup-compatibility/2006" xmlns:a14="http://schemas.microsoft.com/office/drawing/2010/main">
        <mc:Choice Requires="a14">
          <p:sp>
            <p:nvSpPr>
              <p:cNvPr id="171" name="TextBox 170"/>
              <p:cNvSpPr txBox="1"/>
              <p:nvPr/>
            </p:nvSpPr>
            <p:spPr>
              <a:xfrm>
                <a:off x="7230094" y="1744978"/>
                <a:ext cx="35298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171" name="TextBox 170"/>
              <p:cNvSpPr txBox="1">
                <a:spLocks noRot="1" noChangeAspect="1" noMove="1" noResize="1" noEditPoints="1" noAdjustHandles="1" noChangeArrowheads="1" noChangeShapeType="1" noTextEdit="1"/>
              </p:cNvSpPr>
              <p:nvPr/>
            </p:nvSpPr>
            <p:spPr>
              <a:xfrm>
                <a:off x="7230094" y="1744978"/>
                <a:ext cx="352982" cy="30008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9805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26</a:t>
            </a:fld>
            <a:endParaRPr lang="en-US" dirty="0"/>
          </a:p>
        </p:txBody>
      </p:sp>
      <p:grpSp>
        <p:nvGrpSpPr>
          <p:cNvPr id="20" name="Group 19"/>
          <p:cNvGrpSpPr/>
          <p:nvPr/>
        </p:nvGrpSpPr>
        <p:grpSpPr>
          <a:xfrm>
            <a:off x="2936230" y="1789805"/>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2936231" y="39405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528179" y="2453691"/>
            <a:ext cx="396455" cy="300082"/>
          </a:xfrm>
          <a:prstGeom prst="rect">
            <a:avLst/>
          </a:prstGeom>
          <a:noFill/>
        </p:spPr>
        <p:txBody>
          <a:bodyPr wrap="none" rtlCol="0">
            <a:spAutoFit/>
          </a:bodyPr>
          <a:lstStyle/>
          <a:p>
            <a:r>
              <a:rPr lang="en-US" sz="1350" dirty="0"/>
              <a:t>cat</a:t>
            </a:r>
          </a:p>
        </p:txBody>
      </p:sp>
      <p:sp>
        <p:nvSpPr>
          <p:cNvPr id="33" name="TextBox 32"/>
          <p:cNvSpPr txBox="1"/>
          <p:nvPr/>
        </p:nvSpPr>
        <p:spPr>
          <a:xfrm>
            <a:off x="2528177" y="4653796"/>
            <a:ext cx="367408" cy="300082"/>
          </a:xfrm>
          <a:prstGeom prst="rect">
            <a:avLst/>
          </a:prstGeom>
          <a:noFill/>
        </p:spPr>
        <p:txBody>
          <a:bodyPr wrap="none" rtlCol="0">
            <a:spAutoFit/>
          </a:bodyPr>
          <a:lstStyle/>
          <a:p>
            <a:r>
              <a:rPr lang="en-US" sz="1350" dirty="0"/>
              <a:t>on</a:t>
            </a:r>
          </a:p>
        </p:txBody>
      </p:sp>
      <p:grpSp>
        <p:nvGrpSpPr>
          <p:cNvPr id="46" name="Group 45"/>
          <p:cNvGrpSpPr/>
          <p:nvPr/>
        </p:nvGrpSpPr>
        <p:grpSpPr>
          <a:xfrm>
            <a:off x="5531573" y="31516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133209" y="2859653"/>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2591405" y="14125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141972" y="17898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141970" y="31487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135679" y="35709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141970" y="42325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186749" y="2379569"/>
            <a:ext cx="1075423" cy="300082"/>
          </a:xfrm>
          <a:prstGeom prst="rect">
            <a:avLst/>
          </a:prstGeom>
          <a:noFill/>
        </p:spPr>
        <p:txBody>
          <a:bodyPr wrap="none" rtlCol="0">
            <a:spAutoFit/>
          </a:bodyPr>
          <a:lstStyle/>
          <a:p>
            <a:r>
              <a:rPr lang="en-US" sz="1350" dirty="0"/>
              <a:t>Hidden layer</a:t>
            </a:r>
          </a:p>
        </p:txBody>
      </p:sp>
      <mc:AlternateContent xmlns:mc="http://schemas.openxmlformats.org/markup-compatibility/2006" xmlns:a14="http://schemas.microsoft.com/office/drawing/2010/main">
        <mc:Choice Requires="a14">
          <p:sp>
            <p:nvSpPr>
              <p:cNvPr id="83" name="TextBox 82"/>
              <p:cNvSpPr txBox="1"/>
              <p:nvPr/>
            </p:nvSpPr>
            <p:spPr>
              <a:xfrm>
                <a:off x="8061223" y="4719314"/>
                <a:ext cx="542456" cy="300082"/>
              </a:xfrm>
              <a:prstGeom prst="rect">
                <a:avLst/>
              </a:prstGeom>
              <a:noFill/>
            </p:spPr>
            <p:txBody>
              <a:bodyPr wrap="none" rtlCol="0">
                <a:spAutoFit/>
              </a:bodyPr>
              <a:lstStyle/>
              <a:p>
                <a14:m>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𝑦</m:t>
                            </m:r>
                          </m:e>
                        </m:acc>
                      </m:e>
                      <m:sub>
                        <m:r>
                          <m:rPr>
                            <m:sty m:val="p"/>
                          </m:rPr>
                          <a:rPr lang="en-US" sz="1350">
                            <a:latin typeface="Cambria Math" panose="02040503050406030204" pitchFamily="18" charset="0"/>
                          </a:rPr>
                          <m:t>sat</m:t>
                        </m:r>
                      </m:sub>
                    </m:sSub>
                    <m:r>
                      <a:rPr lang="en-US" sz="1350">
                        <a:latin typeface="Cambria Math" panose="02040503050406030204" pitchFamily="18" charset="0"/>
                      </a:rPr>
                      <m:t> </m:t>
                    </m:r>
                  </m:oMath>
                </a14:m>
                <a:r>
                  <a:rPr lang="en-US" sz="1350" dirty="0"/>
                  <a:t> </a:t>
                </a:r>
              </a:p>
            </p:txBody>
          </p:sp>
        </mc:Choice>
        <mc:Fallback xmlns="">
          <p:sp>
            <p:nvSpPr>
              <p:cNvPr id="83" name="TextBox 82"/>
              <p:cNvSpPr txBox="1">
                <a:spLocks noRot="1" noChangeAspect="1" noMove="1" noResize="1" noEditPoints="1" noAdjustHandles="1" noChangeArrowheads="1" noChangeShapeType="1" noTextEdit="1"/>
              </p:cNvSpPr>
              <p:nvPr/>
            </p:nvSpPr>
            <p:spPr>
              <a:xfrm>
                <a:off x="8061223" y="4719314"/>
                <a:ext cx="542456" cy="300082"/>
              </a:xfrm>
              <a:prstGeom prst="rect">
                <a:avLst/>
              </a:prstGeom>
              <a:blipFill>
                <a:blip r:embed="rId2"/>
                <a:stretch>
                  <a:fillRect b="-2041"/>
                </a:stretch>
              </a:blipFill>
            </p:spPr>
            <p:txBody>
              <a:bodyPr/>
              <a:lstStyle/>
              <a:p>
                <a:r>
                  <a:rPr lang="en-US">
                    <a:noFill/>
                  </a:rPr>
                  <a:t> </a:t>
                </a:r>
              </a:p>
            </p:txBody>
          </p:sp>
        </mc:Fallback>
      </mc:AlternateContent>
      <p:cxnSp>
        <p:nvCxnSpPr>
          <p:cNvPr id="84" name="Straight Connector 83"/>
          <p:cNvCxnSpPr/>
          <p:nvPr/>
        </p:nvCxnSpPr>
        <p:spPr>
          <a:xfrm flipV="1">
            <a:off x="5737313" y="28587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737313" y="42215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576352" y="2412643"/>
            <a:ext cx="1072217" cy="300082"/>
          </a:xfrm>
          <a:prstGeom prst="rect">
            <a:avLst/>
          </a:prstGeom>
          <a:noFill/>
        </p:spPr>
        <p:txBody>
          <a:bodyPr wrap="none" rtlCol="0">
            <a:spAutoFit/>
          </a:bodyPr>
          <a:lstStyle/>
          <a:p>
            <a:r>
              <a:rPr lang="en-US" sz="1350" dirty="0"/>
              <a:t>Output layer</a:t>
            </a:r>
          </a:p>
        </p:txBody>
      </p:sp>
      <mc:AlternateContent xmlns:mc="http://schemas.openxmlformats.org/markup-compatibility/2006" xmlns:a14="http://schemas.microsoft.com/office/drawing/2010/main">
        <mc:Choice Requires="a14">
          <p:sp>
            <p:nvSpPr>
              <p:cNvPr id="71" name="TextBox 70"/>
              <p:cNvSpPr txBox="1"/>
              <p:nvPr/>
            </p:nvSpPr>
            <p:spPr>
              <a:xfrm>
                <a:off x="3347710" y="2451367"/>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1" name="TextBox 70"/>
              <p:cNvSpPr txBox="1">
                <a:spLocks noRot="1" noChangeAspect="1" noMove="1" noResize="1" noEditPoints="1" noAdjustHandles="1" noChangeArrowheads="1" noChangeShapeType="1" noTextEdit="1"/>
              </p:cNvSpPr>
              <p:nvPr/>
            </p:nvSpPr>
            <p:spPr>
              <a:xfrm>
                <a:off x="3347710" y="2451367"/>
                <a:ext cx="906402" cy="415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369005" y="4384725"/>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3" name="TextBox 72"/>
              <p:cNvSpPr txBox="1">
                <a:spLocks noRot="1" noChangeAspect="1" noMove="1" noResize="1" noEditPoints="1" noAdjustHandles="1" noChangeArrowheads="1" noChangeShapeType="1" noTextEdit="1"/>
              </p:cNvSpPr>
              <p:nvPr/>
            </p:nvSpPr>
            <p:spPr>
              <a:xfrm>
                <a:off x="3369005" y="4384725"/>
                <a:ext cx="906402" cy="415498"/>
              </a:xfrm>
              <a:prstGeom prst="rect">
                <a:avLst/>
              </a:prstGeom>
              <a:blipFill>
                <a:blip r:embed="rId4"/>
                <a:stretch>
                  <a:fillRect/>
                </a:stretch>
              </a:blipFill>
            </p:spPr>
            <p:txBody>
              <a:bodyPr/>
              <a:lstStyle/>
              <a:p>
                <a:r>
                  <a:rPr lang="en-US">
                    <a:noFill/>
                  </a:rPr>
                  <a:t> </a:t>
                </a:r>
              </a:p>
            </p:txBody>
          </p:sp>
        </mc:Fallback>
      </mc:AlternateContent>
      <p:sp>
        <p:nvSpPr>
          <p:cNvPr id="74" name="TextBox 73"/>
          <p:cNvSpPr txBox="1"/>
          <p:nvPr/>
        </p:nvSpPr>
        <p:spPr>
          <a:xfrm>
            <a:off x="2296746" y="3329992"/>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296746" y="5456182"/>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354797" y="4594160"/>
            <a:ext cx="619080" cy="300082"/>
          </a:xfrm>
          <a:prstGeom prst="rect">
            <a:avLst/>
          </a:prstGeom>
          <a:noFill/>
        </p:spPr>
        <p:txBody>
          <a:bodyPr wrap="none" rtlCol="0">
            <a:spAutoFit/>
          </a:bodyPr>
          <a:lstStyle/>
          <a:p>
            <a:r>
              <a:rPr lang="en-US" sz="1350" dirty="0"/>
              <a:t>N-dim</a:t>
            </a:r>
          </a:p>
        </p:txBody>
      </p:sp>
      <mc:AlternateContent xmlns:mc="http://schemas.openxmlformats.org/markup-compatibility/2006" xmlns:a14="http://schemas.microsoft.com/office/drawing/2010/main">
        <mc:Choice Requires="a14">
          <p:sp>
            <p:nvSpPr>
              <p:cNvPr id="78" name="TextBox 77"/>
              <p:cNvSpPr txBox="1"/>
              <p:nvPr/>
            </p:nvSpPr>
            <p:spPr>
              <a:xfrm>
                <a:off x="6029412" y="3455545"/>
                <a:ext cx="185826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m:t>
                          </m:r>
                        </m:sup>
                      </m:sSubSup>
                      <m:r>
                        <a:rPr lang="en-US" sz="2100" i="1">
                          <a:latin typeface="Cambria Math" panose="02040503050406030204" pitchFamily="18" charset="0"/>
                        </a:rPr>
                        <m:t>×</m:t>
                      </m:r>
                      <m:acc>
                        <m:accPr>
                          <m:chr m:val="̂"/>
                          <m:ctrlPr>
                            <a:rPr lang="en-US" sz="2100" i="1">
                              <a:latin typeface="Cambria Math" panose="02040503050406030204" pitchFamily="18" charset="0"/>
                            </a:rPr>
                          </m:ctrlPr>
                        </m:accPr>
                        <m:e>
                          <m:r>
                            <a:rPr lang="en-US" sz="2100" i="1">
                              <a:latin typeface="Cambria Math" panose="02040503050406030204" pitchFamily="18" charset="0"/>
                            </a:rPr>
                            <m:t>𝑣</m:t>
                          </m:r>
                        </m:e>
                      </m:acc>
                      <m:r>
                        <a:rPr lang="en-US" sz="2100" i="1">
                          <a:latin typeface="Cambria Math" panose="02040503050406030204" pitchFamily="18" charset="0"/>
                        </a:rPr>
                        <m:t>=</m:t>
                      </m:r>
                      <m:r>
                        <a:rPr lang="en-US" sz="2100" i="1">
                          <a:latin typeface="Cambria Math" panose="02040503050406030204" pitchFamily="18" charset="0"/>
                        </a:rPr>
                        <m:t>𝑧</m:t>
                      </m:r>
                    </m:oMath>
                  </m:oMathPara>
                </a14:m>
                <a:endParaRPr lang="en-US" sz="2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6029412" y="3455545"/>
                <a:ext cx="1858266" cy="415498"/>
              </a:xfrm>
              <a:prstGeom prst="rect">
                <a:avLst/>
              </a:prstGeom>
              <a:blipFill>
                <a:blip r:embed="rId5"/>
                <a:stretch>
                  <a:fillRect t="-4412" b="-1471"/>
                </a:stretch>
              </a:blipFill>
            </p:spPr>
            <p:txBody>
              <a:bodyPr/>
              <a:lstStyle/>
              <a:p>
                <a:r>
                  <a:rPr lang="en-US">
                    <a:noFill/>
                  </a:rPr>
                  <a:t> </a:t>
                </a:r>
              </a:p>
            </p:txBody>
          </p:sp>
        </mc:Fallback>
      </mc:AlternateContent>
      <p:sp>
        <p:nvSpPr>
          <p:cNvPr id="80" name="TextBox 79"/>
          <p:cNvSpPr txBox="1"/>
          <p:nvPr/>
        </p:nvSpPr>
        <p:spPr>
          <a:xfrm>
            <a:off x="7998227" y="5036235"/>
            <a:ext cx="604653" cy="300082"/>
          </a:xfrm>
          <a:prstGeom prst="rect">
            <a:avLst/>
          </a:prstGeom>
          <a:noFill/>
        </p:spPr>
        <p:txBody>
          <a:bodyPr wrap="none" rtlCol="0">
            <a:spAutoFit/>
          </a:bodyPr>
          <a:lstStyle/>
          <a:p>
            <a:r>
              <a:rPr lang="en-US" sz="1350" dirty="0"/>
              <a:t>V-dim</a:t>
            </a:r>
          </a:p>
        </p:txBody>
      </p:sp>
      <p:sp>
        <p:nvSpPr>
          <p:cNvPr id="69" name="TextBox 68"/>
          <p:cNvSpPr txBox="1"/>
          <p:nvPr/>
        </p:nvSpPr>
        <p:spPr>
          <a:xfrm>
            <a:off x="4466172" y="5456182"/>
            <a:ext cx="2435282" cy="300082"/>
          </a:xfrm>
          <a:prstGeom prst="rect">
            <a:avLst/>
          </a:prstGeom>
          <a:noFill/>
        </p:spPr>
        <p:txBody>
          <a:bodyPr wrap="none" rtlCol="0">
            <a:spAutoFit/>
          </a:bodyPr>
          <a:lstStyle/>
          <a:p>
            <a:r>
              <a:rPr lang="en-US" sz="1350" dirty="0"/>
              <a:t>N will be the size of word vector</a:t>
            </a:r>
          </a:p>
        </p:txBody>
      </p:sp>
      <mc:AlternateContent xmlns:mc="http://schemas.openxmlformats.org/markup-compatibility/2006" xmlns:a14="http://schemas.microsoft.com/office/drawing/2010/main">
        <mc:Choice Requires="a14">
          <p:sp>
            <p:nvSpPr>
              <p:cNvPr id="2" name="Rectangle 1"/>
              <p:cNvSpPr/>
              <p:nvPr/>
            </p:nvSpPr>
            <p:spPr>
              <a:xfrm>
                <a:off x="5479527" y="4241513"/>
                <a:ext cx="32278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𝑣</m:t>
                          </m:r>
                        </m:e>
                      </m:acc>
                    </m:oMath>
                  </m:oMathPara>
                </a14:m>
                <a:endParaRPr lang="en-US" sz="1350" dirty="0"/>
              </a:p>
            </p:txBody>
          </p:sp>
        </mc:Choice>
        <mc:Fallback xmlns="">
          <p:sp>
            <p:nvSpPr>
              <p:cNvPr id="2" name="Rectangle 1"/>
              <p:cNvSpPr>
                <a:spLocks noRot="1" noChangeAspect="1" noMove="1" noResize="1" noEditPoints="1" noAdjustHandles="1" noChangeArrowheads="1" noChangeShapeType="1" noTextEdit="1"/>
              </p:cNvSpPr>
              <p:nvPr/>
            </p:nvSpPr>
            <p:spPr>
              <a:xfrm>
                <a:off x="5479527" y="4241513"/>
                <a:ext cx="322781" cy="300082"/>
              </a:xfrm>
              <a:prstGeom prst="rect">
                <a:avLst/>
              </a:prstGeom>
              <a:blipFill>
                <a:blip r:embed="rId6"/>
                <a:stretch>
                  <a:fillRect r="-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236080" y="3402022"/>
                <a:ext cx="2208495"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i="1">
                              <a:latin typeface="Cambria Math" panose="02040503050406030204" pitchFamily="18" charset="0"/>
                            </a:rPr>
                          </m:ctrlPr>
                        </m:accPr>
                        <m:e>
                          <m:r>
                            <a:rPr lang="en-US" sz="2100" i="1">
                              <a:latin typeface="Cambria Math" panose="02040503050406030204" pitchFamily="18" charset="0"/>
                            </a:rPr>
                            <m:t>𝑦</m:t>
                          </m:r>
                        </m:e>
                      </m:acc>
                      <m:r>
                        <a:rPr lang="en-US" sz="2100" i="1">
                          <a:latin typeface="Cambria Math" panose="02040503050406030204" pitchFamily="18" charset="0"/>
                        </a:rPr>
                        <m:t>=</m:t>
                      </m:r>
                      <m:r>
                        <a:rPr lang="en-US" sz="2100" i="1">
                          <a:latin typeface="Cambria Math" panose="02040503050406030204" pitchFamily="18" charset="0"/>
                        </a:rPr>
                        <m:t>𝑠𝑜𝑓𝑡𝑚𝑎𝑥</m:t>
                      </m:r>
                      <m:r>
                        <a:rPr lang="en-US" sz="2100" i="1">
                          <a:latin typeface="Cambria Math" panose="02040503050406030204" pitchFamily="18" charset="0"/>
                        </a:rPr>
                        <m:t>(</m:t>
                      </m:r>
                      <m:r>
                        <a:rPr lang="en-US" sz="2100" i="1">
                          <a:latin typeface="Cambria Math" panose="02040503050406030204" pitchFamily="18" charset="0"/>
                        </a:rPr>
                        <m:t>𝑧</m:t>
                      </m:r>
                      <m:r>
                        <a:rPr lang="en-US" sz="2100" i="1">
                          <a:latin typeface="Cambria Math" panose="02040503050406030204" pitchFamily="18" charset="0"/>
                        </a:rPr>
                        <m:t>)</m:t>
                      </m:r>
                    </m:oMath>
                  </m:oMathPara>
                </a14:m>
                <a:endParaRPr lang="en-US" sz="2100" dirty="0"/>
              </a:p>
            </p:txBody>
          </p:sp>
        </mc:Choice>
        <mc:Fallback xmlns="">
          <p:sp>
            <p:nvSpPr>
              <p:cNvPr id="86" name="TextBox 85"/>
              <p:cNvSpPr txBox="1">
                <a:spLocks noRot="1" noChangeAspect="1" noMove="1" noResize="1" noEditPoints="1" noAdjustHandles="1" noChangeArrowheads="1" noChangeShapeType="1" noTextEdit="1"/>
              </p:cNvSpPr>
              <p:nvPr/>
            </p:nvSpPr>
            <p:spPr>
              <a:xfrm>
                <a:off x="8236080" y="3402022"/>
                <a:ext cx="2208495" cy="415498"/>
              </a:xfrm>
              <a:prstGeom prst="rect">
                <a:avLst/>
              </a:prstGeom>
              <a:blipFill>
                <a:blip r:embed="rId7"/>
                <a:stretch>
                  <a:fillRect t="-4412" b="-17647"/>
                </a:stretch>
              </a:blipFill>
            </p:spPr>
            <p:txBody>
              <a:bodyPr/>
              <a:lstStyle/>
              <a:p>
                <a:r>
                  <a:rPr lang="en-US">
                    <a:noFill/>
                  </a:rPr>
                  <a:t> </a:t>
                </a:r>
              </a:p>
            </p:txBody>
          </p:sp>
        </mc:Fallback>
      </mc:AlternateContent>
    </p:spTree>
    <p:extLst>
      <p:ext uri="{BB962C8B-B14F-4D97-AF65-F5344CB8AC3E}">
        <p14:creationId xmlns:p14="http://schemas.microsoft.com/office/powerpoint/2010/main" val="290222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27</a:t>
            </a:fld>
            <a:endParaRPr lang="en-US" dirty="0"/>
          </a:p>
        </p:txBody>
      </p:sp>
      <p:grpSp>
        <p:nvGrpSpPr>
          <p:cNvPr id="20" name="Group 19"/>
          <p:cNvGrpSpPr/>
          <p:nvPr/>
        </p:nvGrpSpPr>
        <p:grpSpPr>
          <a:xfrm>
            <a:off x="3362114" y="1789805"/>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62115" y="39405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54063" y="2453691"/>
            <a:ext cx="396455" cy="300082"/>
          </a:xfrm>
          <a:prstGeom prst="rect">
            <a:avLst/>
          </a:prstGeom>
          <a:noFill/>
        </p:spPr>
        <p:txBody>
          <a:bodyPr wrap="none" rtlCol="0">
            <a:spAutoFit/>
          </a:bodyPr>
          <a:lstStyle/>
          <a:p>
            <a:r>
              <a:rPr lang="en-US" sz="1350" dirty="0"/>
              <a:t>cat</a:t>
            </a:r>
          </a:p>
        </p:txBody>
      </p:sp>
      <p:sp>
        <p:nvSpPr>
          <p:cNvPr id="33" name="TextBox 32"/>
          <p:cNvSpPr txBox="1"/>
          <p:nvPr/>
        </p:nvSpPr>
        <p:spPr>
          <a:xfrm>
            <a:off x="2954061" y="4653796"/>
            <a:ext cx="367408" cy="300082"/>
          </a:xfrm>
          <a:prstGeom prst="rect">
            <a:avLst/>
          </a:prstGeom>
          <a:noFill/>
        </p:spPr>
        <p:txBody>
          <a:bodyPr wrap="none" rtlCol="0">
            <a:spAutoFit/>
          </a:bodyPr>
          <a:lstStyle/>
          <a:p>
            <a:r>
              <a:rPr lang="en-US" sz="1350" dirty="0"/>
              <a:t>on</a:t>
            </a:r>
          </a:p>
        </p:txBody>
      </p:sp>
      <p:grpSp>
        <p:nvGrpSpPr>
          <p:cNvPr id="46" name="Group 45"/>
          <p:cNvGrpSpPr/>
          <p:nvPr/>
        </p:nvGrpSpPr>
        <p:grpSpPr>
          <a:xfrm>
            <a:off x="5957457" y="31516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59093" y="2859653"/>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3017289" y="14125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67856" y="17898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67854" y="31487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1563" y="35709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67854" y="42325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12633" y="2379569"/>
            <a:ext cx="1075423" cy="300082"/>
          </a:xfrm>
          <a:prstGeom prst="rect">
            <a:avLst/>
          </a:prstGeom>
          <a:noFill/>
        </p:spPr>
        <p:txBody>
          <a:bodyPr wrap="none" rtlCol="0">
            <a:spAutoFit/>
          </a:bodyPr>
          <a:lstStyle/>
          <a:p>
            <a:r>
              <a:rPr lang="en-US" sz="1350" dirty="0"/>
              <a:t>Hidden layer</a:t>
            </a:r>
          </a:p>
        </p:txBody>
      </p:sp>
      <mc:AlternateContent xmlns:mc="http://schemas.openxmlformats.org/markup-compatibility/2006" xmlns:a14="http://schemas.microsoft.com/office/drawing/2010/main">
        <mc:Choice Requires="a14">
          <p:sp>
            <p:nvSpPr>
              <p:cNvPr id="83" name="TextBox 82"/>
              <p:cNvSpPr txBox="1"/>
              <p:nvPr/>
            </p:nvSpPr>
            <p:spPr>
              <a:xfrm>
                <a:off x="8487107" y="4719314"/>
                <a:ext cx="542456" cy="300082"/>
              </a:xfrm>
              <a:prstGeom prst="rect">
                <a:avLst/>
              </a:prstGeom>
              <a:noFill/>
            </p:spPr>
            <p:txBody>
              <a:bodyPr wrap="none" rtlCol="0">
                <a:spAutoFit/>
              </a:bodyPr>
              <a:lstStyle/>
              <a:p>
                <a14:m>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panose="02040503050406030204" pitchFamily="18" charset="0"/>
                              </a:rPr>
                              <m:t>𝑦</m:t>
                            </m:r>
                          </m:e>
                        </m:acc>
                      </m:e>
                      <m:sub>
                        <m:r>
                          <m:rPr>
                            <m:sty m:val="p"/>
                          </m:rPr>
                          <a:rPr lang="en-US" sz="1350">
                            <a:latin typeface="Cambria Math" panose="02040503050406030204" pitchFamily="18" charset="0"/>
                          </a:rPr>
                          <m:t>sat</m:t>
                        </m:r>
                      </m:sub>
                    </m:sSub>
                    <m:r>
                      <a:rPr lang="en-US" sz="1350">
                        <a:latin typeface="Cambria Math" panose="02040503050406030204" pitchFamily="18" charset="0"/>
                      </a:rPr>
                      <m:t> </m:t>
                    </m:r>
                  </m:oMath>
                </a14:m>
                <a:r>
                  <a:rPr lang="en-US" sz="1350" dirty="0"/>
                  <a:t> </a:t>
                </a:r>
              </a:p>
            </p:txBody>
          </p:sp>
        </mc:Choice>
        <mc:Fallback xmlns="">
          <p:sp>
            <p:nvSpPr>
              <p:cNvPr id="83" name="TextBox 82"/>
              <p:cNvSpPr txBox="1">
                <a:spLocks noRot="1" noChangeAspect="1" noMove="1" noResize="1" noEditPoints="1" noAdjustHandles="1" noChangeArrowheads="1" noChangeShapeType="1" noTextEdit="1"/>
              </p:cNvSpPr>
              <p:nvPr/>
            </p:nvSpPr>
            <p:spPr>
              <a:xfrm>
                <a:off x="8487107" y="4719314"/>
                <a:ext cx="542456" cy="300082"/>
              </a:xfrm>
              <a:prstGeom prst="rect">
                <a:avLst/>
              </a:prstGeom>
              <a:blipFill>
                <a:blip r:embed="rId2"/>
                <a:stretch>
                  <a:fillRect b="-2041"/>
                </a:stretch>
              </a:blipFill>
            </p:spPr>
            <p:txBody>
              <a:bodyPr/>
              <a:lstStyle/>
              <a:p>
                <a:r>
                  <a:rPr lang="en-US">
                    <a:noFill/>
                  </a:rPr>
                  <a:t> </a:t>
                </a:r>
              </a:p>
            </p:txBody>
          </p:sp>
        </mc:Fallback>
      </mc:AlternateContent>
      <p:cxnSp>
        <p:nvCxnSpPr>
          <p:cNvPr id="84" name="Straight Connector 83"/>
          <p:cNvCxnSpPr/>
          <p:nvPr/>
        </p:nvCxnSpPr>
        <p:spPr>
          <a:xfrm flipV="1">
            <a:off x="6163197" y="28587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63197" y="42215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47545" y="2424158"/>
            <a:ext cx="1072217" cy="300082"/>
          </a:xfrm>
          <a:prstGeom prst="rect">
            <a:avLst/>
          </a:prstGeom>
          <a:noFill/>
        </p:spPr>
        <p:txBody>
          <a:bodyPr wrap="none" rtlCol="0">
            <a:spAutoFit/>
          </a:bodyPr>
          <a:lstStyle/>
          <a:p>
            <a:r>
              <a:rPr lang="en-US" sz="1350" dirty="0"/>
              <a:t>Output layer</a:t>
            </a:r>
          </a:p>
        </p:txBody>
      </p:sp>
      <mc:AlternateContent xmlns:mc="http://schemas.openxmlformats.org/markup-compatibility/2006" xmlns:a14="http://schemas.microsoft.com/office/drawing/2010/main">
        <mc:Choice Requires="a14">
          <p:sp>
            <p:nvSpPr>
              <p:cNvPr id="71" name="TextBox 70"/>
              <p:cNvSpPr txBox="1"/>
              <p:nvPr/>
            </p:nvSpPr>
            <p:spPr>
              <a:xfrm>
                <a:off x="3773594" y="2451367"/>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1" name="TextBox 70"/>
              <p:cNvSpPr txBox="1">
                <a:spLocks noRot="1" noChangeAspect="1" noMove="1" noResize="1" noEditPoints="1" noAdjustHandles="1" noChangeArrowheads="1" noChangeShapeType="1" noTextEdit="1"/>
              </p:cNvSpPr>
              <p:nvPr/>
            </p:nvSpPr>
            <p:spPr>
              <a:xfrm>
                <a:off x="3773594" y="2451367"/>
                <a:ext cx="906402" cy="4154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794889" y="4384725"/>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Sub>
                    </m:oMath>
                  </m:oMathPara>
                </a14:m>
                <a:endParaRPr lang="en-US" sz="2100" dirty="0"/>
              </a:p>
            </p:txBody>
          </p:sp>
        </mc:Choice>
        <mc:Fallback xmlns="">
          <p:sp>
            <p:nvSpPr>
              <p:cNvPr id="73" name="TextBox 72"/>
              <p:cNvSpPr txBox="1">
                <a:spLocks noRot="1" noChangeAspect="1" noMove="1" noResize="1" noEditPoints="1" noAdjustHandles="1" noChangeArrowheads="1" noChangeShapeType="1" noTextEdit="1"/>
              </p:cNvSpPr>
              <p:nvPr/>
            </p:nvSpPr>
            <p:spPr>
              <a:xfrm>
                <a:off x="3794889" y="4384725"/>
                <a:ext cx="906402" cy="415498"/>
              </a:xfrm>
              <a:prstGeom prst="rect">
                <a:avLst/>
              </a:prstGeom>
              <a:blipFill>
                <a:blip r:embed="rId4"/>
                <a:stretch>
                  <a:fillRect/>
                </a:stretch>
              </a:blipFill>
            </p:spPr>
            <p:txBody>
              <a:bodyPr/>
              <a:lstStyle/>
              <a:p>
                <a:r>
                  <a:rPr lang="en-US">
                    <a:noFill/>
                  </a:rPr>
                  <a:t> </a:t>
                </a:r>
              </a:p>
            </p:txBody>
          </p:sp>
        </mc:Fallback>
      </mc:AlternateContent>
      <p:sp>
        <p:nvSpPr>
          <p:cNvPr id="74" name="TextBox 73"/>
          <p:cNvSpPr txBox="1"/>
          <p:nvPr/>
        </p:nvSpPr>
        <p:spPr>
          <a:xfrm>
            <a:off x="2722630" y="3329992"/>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722630" y="5456182"/>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780681" y="4594160"/>
            <a:ext cx="619080" cy="300082"/>
          </a:xfrm>
          <a:prstGeom prst="rect">
            <a:avLst/>
          </a:prstGeom>
          <a:noFill/>
        </p:spPr>
        <p:txBody>
          <a:bodyPr wrap="none" rtlCol="0">
            <a:spAutoFit/>
          </a:bodyPr>
          <a:lstStyle/>
          <a:p>
            <a:r>
              <a:rPr lang="en-US" sz="1350" dirty="0"/>
              <a:t>N-dim</a:t>
            </a:r>
          </a:p>
        </p:txBody>
      </p:sp>
      <mc:AlternateContent xmlns:mc="http://schemas.openxmlformats.org/markup-compatibility/2006" xmlns:a14="http://schemas.microsoft.com/office/drawing/2010/main">
        <mc:Choice Requires="a14">
          <p:sp>
            <p:nvSpPr>
              <p:cNvPr id="78" name="TextBox 77"/>
              <p:cNvSpPr txBox="1"/>
              <p:nvPr/>
            </p:nvSpPr>
            <p:spPr>
              <a:xfrm>
                <a:off x="6455297" y="3455545"/>
                <a:ext cx="215988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m:t>
                          </m:r>
                        </m:sup>
                      </m:sSubSup>
                      <m:r>
                        <a:rPr lang="en-US" sz="2100" i="1">
                          <a:latin typeface="Cambria Math" panose="02040503050406030204" pitchFamily="18" charset="0"/>
                        </a:rPr>
                        <m:t>×</m:t>
                      </m:r>
                      <m:acc>
                        <m:accPr>
                          <m:chr m:val="̂"/>
                          <m:ctrlPr>
                            <a:rPr lang="en-US" sz="2100" i="1">
                              <a:latin typeface="Cambria Math" panose="02040503050406030204" pitchFamily="18" charset="0"/>
                            </a:rPr>
                          </m:ctrlPr>
                        </m:accPr>
                        <m:e>
                          <m:r>
                            <a:rPr lang="en-US" sz="2100" i="1">
                              <a:latin typeface="Cambria Math" panose="02040503050406030204" pitchFamily="18" charset="0"/>
                            </a:rPr>
                            <m:t>𝑣</m:t>
                          </m:r>
                        </m:e>
                      </m:acc>
                      <m:r>
                        <a:rPr lang="en-US" sz="2100" i="1">
                          <a:latin typeface="Cambria Math" panose="02040503050406030204" pitchFamily="18" charset="0"/>
                        </a:rPr>
                        <m:t>=</m:t>
                      </m:r>
                      <m:r>
                        <a:rPr lang="en-US" sz="2100" i="1">
                          <a:latin typeface="Cambria Math" panose="02040503050406030204" pitchFamily="18" charset="0"/>
                        </a:rPr>
                        <m:t>𝑧</m:t>
                      </m:r>
                    </m:oMath>
                  </m:oMathPara>
                </a14:m>
                <a:endParaRPr lang="en-US" sz="2100" dirty="0"/>
              </a:p>
              <a:p>
                <a:pPr/>
                <a14:m>
                  <m:oMathPara xmlns:m="http://schemas.openxmlformats.org/officeDocument/2006/math">
                    <m:oMathParaPr>
                      <m:jc m:val="centerGroup"/>
                    </m:oMathParaPr>
                    <m:oMath xmlns:m="http://schemas.openxmlformats.org/officeDocument/2006/math">
                      <m:acc>
                        <m:accPr>
                          <m:chr m:val="̂"/>
                          <m:ctrlPr>
                            <a:rPr lang="en-US" sz="2100" i="1">
                              <a:latin typeface="Cambria Math" panose="02040503050406030204" pitchFamily="18" charset="0"/>
                            </a:rPr>
                          </m:ctrlPr>
                        </m:accPr>
                        <m:e>
                          <m:r>
                            <a:rPr lang="en-US" sz="2100" i="1">
                              <a:latin typeface="Cambria Math" panose="02040503050406030204" pitchFamily="18" charset="0"/>
                            </a:rPr>
                            <m:t>𝑦</m:t>
                          </m:r>
                        </m:e>
                      </m:acc>
                      <m:r>
                        <a:rPr lang="en-US" sz="2100" i="1">
                          <a:latin typeface="Cambria Math" panose="02040503050406030204" pitchFamily="18" charset="0"/>
                        </a:rPr>
                        <m:t>=</m:t>
                      </m:r>
                      <m:r>
                        <a:rPr lang="en-US" sz="2100" i="1">
                          <a:latin typeface="Cambria Math" panose="02040503050406030204" pitchFamily="18" charset="0"/>
                        </a:rPr>
                        <m:t>𝑠𝑜𝑓𝑡𝑚𝑎𝑥</m:t>
                      </m:r>
                      <m:r>
                        <a:rPr lang="en-US" sz="2100" i="1">
                          <a:latin typeface="Cambria Math" panose="02040503050406030204" pitchFamily="18" charset="0"/>
                        </a:rPr>
                        <m:t>(</m:t>
                      </m:r>
                      <m:r>
                        <a:rPr lang="en-US" sz="2100" i="1">
                          <a:latin typeface="Cambria Math" panose="02040503050406030204" pitchFamily="18" charset="0"/>
                        </a:rPr>
                        <m:t>𝑧</m:t>
                      </m:r>
                      <m:r>
                        <a:rPr lang="en-US" sz="2100" i="1">
                          <a:latin typeface="Cambria Math" panose="02040503050406030204" pitchFamily="18" charset="0"/>
                        </a:rPr>
                        <m:t>)</m:t>
                      </m:r>
                    </m:oMath>
                  </m:oMathPara>
                </a14:m>
                <a:endParaRPr lang="en-US" sz="2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6455297" y="3455545"/>
                <a:ext cx="2159887" cy="738664"/>
              </a:xfrm>
              <a:prstGeom prst="rect">
                <a:avLst/>
              </a:prstGeom>
              <a:blipFill>
                <a:blip r:embed="rId5"/>
                <a:stretch>
                  <a:fillRect t="-2479" b="-9091"/>
                </a:stretch>
              </a:blipFill>
            </p:spPr>
            <p:txBody>
              <a:bodyPr/>
              <a:lstStyle/>
              <a:p>
                <a:r>
                  <a:rPr lang="en-US">
                    <a:noFill/>
                  </a:rPr>
                  <a:t> </a:t>
                </a:r>
              </a:p>
            </p:txBody>
          </p:sp>
        </mc:Fallback>
      </mc:AlternateContent>
      <p:sp>
        <p:nvSpPr>
          <p:cNvPr id="80" name="TextBox 79"/>
          <p:cNvSpPr txBox="1"/>
          <p:nvPr/>
        </p:nvSpPr>
        <p:spPr>
          <a:xfrm>
            <a:off x="8424111" y="5036235"/>
            <a:ext cx="604653" cy="300082"/>
          </a:xfrm>
          <a:prstGeom prst="rect">
            <a:avLst/>
          </a:prstGeom>
          <a:noFill/>
        </p:spPr>
        <p:txBody>
          <a:bodyPr wrap="none" rtlCol="0">
            <a:spAutoFit/>
          </a:bodyPr>
          <a:lstStyle/>
          <a:p>
            <a:r>
              <a:rPr lang="en-US" sz="1350" dirty="0"/>
              <a:t>V-dim</a:t>
            </a:r>
          </a:p>
        </p:txBody>
      </p:sp>
      <p:sp>
        <p:nvSpPr>
          <p:cNvPr id="69" name="TextBox 68"/>
          <p:cNvSpPr txBox="1"/>
          <p:nvPr/>
        </p:nvSpPr>
        <p:spPr>
          <a:xfrm>
            <a:off x="4892056" y="5456182"/>
            <a:ext cx="2435282" cy="300082"/>
          </a:xfrm>
          <a:prstGeom prst="rect">
            <a:avLst/>
          </a:prstGeom>
          <a:noFill/>
        </p:spPr>
        <p:txBody>
          <a:bodyPr wrap="none" rtlCol="0">
            <a:spAutoFit/>
          </a:bodyPr>
          <a:lstStyle/>
          <a:p>
            <a:r>
              <a:rPr lang="en-US" sz="1350" dirty="0"/>
              <a:t>N will be the size of word vector</a:t>
            </a:r>
          </a:p>
        </p:txBody>
      </p:sp>
      <mc:AlternateContent xmlns:mc="http://schemas.openxmlformats.org/markup-compatibility/2006" xmlns:a14="http://schemas.microsoft.com/office/drawing/2010/main">
        <mc:Choice Requires="a14">
          <p:sp>
            <p:nvSpPr>
              <p:cNvPr id="2" name="Rectangle 1"/>
              <p:cNvSpPr/>
              <p:nvPr/>
            </p:nvSpPr>
            <p:spPr>
              <a:xfrm>
                <a:off x="5905411" y="4241513"/>
                <a:ext cx="32278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𝑣</m:t>
                          </m:r>
                        </m:e>
                      </m:acc>
                    </m:oMath>
                  </m:oMathPara>
                </a14:m>
                <a:endParaRPr lang="en-US" sz="1350" dirty="0"/>
              </a:p>
            </p:txBody>
          </p:sp>
        </mc:Choice>
        <mc:Fallback xmlns="">
          <p:sp>
            <p:nvSpPr>
              <p:cNvPr id="2" name="Rectangle 1"/>
              <p:cNvSpPr>
                <a:spLocks noRot="1" noChangeAspect="1" noMove="1" noResize="1" noEditPoints="1" noAdjustHandles="1" noChangeArrowheads="1" noChangeShapeType="1" noTextEdit="1"/>
              </p:cNvSpPr>
              <p:nvPr/>
            </p:nvSpPr>
            <p:spPr>
              <a:xfrm>
                <a:off x="5905411" y="4241513"/>
                <a:ext cx="322781" cy="300082"/>
              </a:xfrm>
              <a:prstGeom prst="rect">
                <a:avLst/>
              </a:prstGeom>
              <a:blipFill>
                <a:blip r:embed="rId6"/>
                <a:stretch>
                  <a:fillRect r="-3774"/>
                </a:stretch>
              </a:blipFill>
            </p:spPr>
            <p:txBody>
              <a:bodyPr/>
              <a:lstStyle/>
              <a:p>
                <a:r>
                  <a:rPr lang="en-US">
                    <a:noFill/>
                  </a:rPr>
                  <a:t> </a:t>
                </a:r>
              </a:p>
            </p:txBody>
          </p:sp>
        </mc:Fallback>
      </mc:AlternateContent>
      <p:graphicFrame>
        <p:nvGraphicFramePr>
          <p:cNvPr id="81" name="Table 80"/>
          <p:cNvGraphicFramePr>
            <a:graphicFrameLocks noGrp="1"/>
          </p:cNvGraphicFramePr>
          <p:nvPr/>
        </p:nvGraphicFramePr>
        <p:xfrm>
          <a:off x="9659165" y="2858741"/>
          <a:ext cx="246888" cy="246888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5159121"/>
                    </a:ext>
                  </a:extLst>
                </a:gridCol>
              </a:tblGrid>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a16="http://schemas.microsoft.com/office/drawing/2014/main" val="2404443869"/>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a16="http://schemas.microsoft.com/office/drawing/2014/main" val="4045244593"/>
                  </a:ext>
                </a:extLst>
              </a:tr>
              <a:tr h="246888">
                <a:tc>
                  <a:txBody>
                    <a:bodyPr/>
                    <a:lstStyle/>
                    <a:p>
                      <a:pPr algn="ctr"/>
                      <a:r>
                        <a:rPr lang="en-US" sz="900" b="0" dirty="0">
                          <a:solidFill>
                            <a:schemeClr val="tx1"/>
                          </a:solidFill>
                        </a:rPr>
                        <a:t>0.00</a:t>
                      </a:r>
                    </a:p>
                  </a:txBody>
                  <a:tcPr marL="0" marR="0" marT="0" marB="0" anchor="ctr">
                    <a:solidFill>
                      <a:schemeClr val="bg1"/>
                    </a:solidFill>
                  </a:tcPr>
                </a:tc>
                <a:extLst>
                  <a:ext uri="{0D108BD9-81ED-4DB2-BD59-A6C34878D82A}">
                    <a16:rowId xmlns:a16="http://schemas.microsoft.com/office/drawing/2014/main" val="2752563613"/>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a16="http://schemas.microsoft.com/office/drawing/2014/main" val="201681552"/>
                  </a:ext>
                </a:extLst>
              </a:tr>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a16="http://schemas.microsoft.com/office/drawing/2014/main" val="177053094"/>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a16="http://schemas.microsoft.com/office/drawing/2014/main" val="2987099312"/>
                  </a:ext>
                </a:extLst>
              </a:tr>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a16="http://schemas.microsoft.com/office/drawing/2014/main" val="4040427874"/>
                  </a:ext>
                </a:extLst>
              </a:tr>
              <a:tr h="246888">
                <a:tc>
                  <a:txBody>
                    <a:bodyPr/>
                    <a:lstStyle/>
                    <a:p>
                      <a:pPr algn="ctr"/>
                      <a:r>
                        <a:rPr lang="en-US" sz="900" b="1" dirty="0">
                          <a:solidFill>
                            <a:srgbClr val="FF0000"/>
                          </a:solidFill>
                        </a:rPr>
                        <a:t>0.7</a:t>
                      </a:r>
                    </a:p>
                  </a:txBody>
                  <a:tcPr marL="0" marR="0" marT="0" marB="0" anchor="ctr">
                    <a:solidFill>
                      <a:schemeClr val="bg1"/>
                    </a:solidFill>
                  </a:tcPr>
                </a:tc>
                <a:extLst>
                  <a:ext uri="{0D108BD9-81ED-4DB2-BD59-A6C34878D82A}">
                    <a16:rowId xmlns:a16="http://schemas.microsoft.com/office/drawing/2014/main" val="4092259214"/>
                  </a:ext>
                </a:extLst>
              </a:tr>
              <a:tr h="246888">
                <a:tc>
                  <a:txBody>
                    <a:bodyPr/>
                    <a:lstStyle/>
                    <a:p>
                      <a:pPr algn="ctr"/>
                      <a:r>
                        <a:rPr lang="en-US" sz="900" b="0" dirty="0">
                          <a:solidFill>
                            <a:schemeClr val="tx1"/>
                          </a:solidFill>
                        </a:rPr>
                        <a:t>…</a:t>
                      </a:r>
                    </a:p>
                  </a:txBody>
                  <a:tcPr marL="0" marR="0" marT="0" marB="0" anchor="ctr">
                    <a:solidFill>
                      <a:schemeClr val="bg1"/>
                    </a:solidFill>
                  </a:tcPr>
                </a:tc>
                <a:extLst>
                  <a:ext uri="{0D108BD9-81ED-4DB2-BD59-A6C34878D82A}">
                    <a16:rowId xmlns:a16="http://schemas.microsoft.com/office/drawing/2014/main" val="2895132886"/>
                  </a:ext>
                </a:extLst>
              </a:tr>
              <a:tr h="246888">
                <a:tc>
                  <a:txBody>
                    <a:bodyPr/>
                    <a:lstStyle/>
                    <a:p>
                      <a:pPr algn="ctr"/>
                      <a:r>
                        <a:rPr lang="en-US" sz="900" b="0" dirty="0">
                          <a:solidFill>
                            <a:schemeClr val="tx1"/>
                          </a:solidFill>
                        </a:rPr>
                        <a:t>0.00</a:t>
                      </a:r>
                    </a:p>
                  </a:txBody>
                  <a:tcPr marL="0" marR="0" marT="0" marB="0" anchor="ctr">
                    <a:solidFill>
                      <a:schemeClr val="bg1"/>
                    </a:solidFill>
                  </a:tcPr>
                </a:tc>
                <a:extLst>
                  <a:ext uri="{0D108BD9-81ED-4DB2-BD59-A6C34878D82A}">
                    <a16:rowId xmlns:a16="http://schemas.microsoft.com/office/drawing/2014/main" val="3595132379"/>
                  </a:ext>
                </a:extLst>
              </a:tr>
            </a:tbl>
          </a:graphicData>
        </a:graphic>
      </p:graphicFrame>
      <mc:AlternateContent xmlns:mc="http://schemas.openxmlformats.org/markup-compatibility/2006" xmlns:a14="http://schemas.microsoft.com/office/drawing/2010/main">
        <mc:Choice Requires="a14">
          <p:sp>
            <p:nvSpPr>
              <p:cNvPr id="85" name="TextBox 84"/>
              <p:cNvSpPr txBox="1"/>
              <p:nvPr/>
            </p:nvSpPr>
            <p:spPr>
              <a:xfrm>
                <a:off x="9659165" y="5446645"/>
                <a:ext cx="360740" cy="300082"/>
              </a:xfrm>
              <a:prstGeom prst="rect">
                <a:avLst/>
              </a:prstGeom>
              <a:noFill/>
            </p:spPr>
            <p:txBody>
              <a:bodyPr wrap="none" rtlCol="0">
                <a:spAutoFit/>
              </a:bodyPr>
              <a:lstStyle/>
              <a:p>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𝑦</m:t>
                        </m:r>
                      </m:e>
                    </m:acc>
                    <m:r>
                      <a:rPr lang="en-US" sz="1350">
                        <a:latin typeface="Cambria Math" panose="02040503050406030204" pitchFamily="18" charset="0"/>
                      </a:rPr>
                      <m:t> </m:t>
                    </m:r>
                  </m:oMath>
                </a14:m>
                <a:r>
                  <a:rPr lang="en-US" sz="1350" dirty="0"/>
                  <a:t> </a:t>
                </a:r>
              </a:p>
            </p:txBody>
          </p:sp>
        </mc:Choice>
        <mc:Fallback xmlns="">
          <p:sp>
            <p:nvSpPr>
              <p:cNvPr id="85" name="TextBox 84"/>
              <p:cNvSpPr txBox="1">
                <a:spLocks noRot="1" noChangeAspect="1" noMove="1" noResize="1" noEditPoints="1" noAdjustHandles="1" noChangeArrowheads="1" noChangeShapeType="1" noTextEdit="1"/>
              </p:cNvSpPr>
              <p:nvPr/>
            </p:nvSpPr>
            <p:spPr>
              <a:xfrm>
                <a:off x="9659165" y="5446645"/>
                <a:ext cx="360740"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8147543" y="1841407"/>
                <a:ext cx="2419380" cy="300082"/>
              </a:xfrm>
              <a:prstGeom prst="rect">
                <a:avLst/>
              </a:prstGeom>
              <a:noFill/>
            </p:spPr>
            <p:txBody>
              <a:bodyPr wrap="none" rtlCol="0">
                <a:spAutoFit/>
              </a:bodyPr>
              <a:lstStyle/>
              <a:p>
                <a:r>
                  <a:rPr lang="en-US" sz="1350" dirty="0">
                    <a:solidFill>
                      <a:srgbClr val="FF0000"/>
                    </a:solidFill>
                  </a:rPr>
                  <a:t>We would prefer </a:t>
                </a:r>
                <a14:m>
                  <m:oMath xmlns:m="http://schemas.openxmlformats.org/officeDocument/2006/math">
                    <m:acc>
                      <m:accPr>
                        <m:chr m:val="̂"/>
                        <m:ctrlPr>
                          <a:rPr lang="en-US" sz="1350" i="1">
                            <a:solidFill>
                              <a:srgbClr val="FF0000"/>
                            </a:solidFill>
                            <a:latin typeface="Cambria Math" panose="02040503050406030204" pitchFamily="18" charset="0"/>
                          </a:rPr>
                        </m:ctrlPr>
                      </m:accPr>
                      <m:e>
                        <m:r>
                          <a:rPr lang="en-US" sz="1350" i="1">
                            <a:solidFill>
                              <a:srgbClr val="FF0000"/>
                            </a:solidFill>
                            <a:latin typeface="Cambria Math" panose="02040503050406030204" pitchFamily="18" charset="0"/>
                          </a:rPr>
                          <m:t>𝑦</m:t>
                        </m:r>
                      </m:e>
                    </m:acc>
                  </m:oMath>
                </a14:m>
                <a:r>
                  <a:rPr lang="en-US" sz="1350" dirty="0">
                    <a:solidFill>
                      <a:srgbClr val="FF0000"/>
                    </a:solidFill>
                  </a:rPr>
                  <a:t> close to </a:t>
                </a:r>
                <a14:m>
                  <m:oMath xmlns:m="http://schemas.openxmlformats.org/officeDocument/2006/math">
                    <m:sSub>
                      <m:sSubPr>
                        <m:ctrlPr>
                          <a:rPr lang="en-US" sz="1350" i="1" dirty="0">
                            <a:solidFill>
                              <a:srgbClr val="FF0000"/>
                            </a:solidFill>
                            <a:latin typeface="Cambria Math" panose="02040503050406030204" pitchFamily="18" charset="0"/>
                          </a:rPr>
                        </m:ctrlPr>
                      </m:sSubPr>
                      <m:e>
                        <m:acc>
                          <m:accPr>
                            <m:chr m:val="̂"/>
                            <m:ctrlPr>
                              <a:rPr lang="en-US" sz="1350" i="1">
                                <a:solidFill>
                                  <a:srgbClr val="FF0000"/>
                                </a:solidFill>
                                <a:latin typeface="Cambria Math" panose="02040503050406030204" pitchFamily="18" charset="0"/>
                              </a:rPr>
                            </m:ctrlPr>
                          </m:accPr>
                          <m:e>
                            <m:r>
                              <a:rPr lang="en-US" sz="1350" i="1">
                                <a:solidFill>
                                  <a:srgbClr val="FF0000"/>
                                </a:solidFill>
                                <a:latin typeface="Cambria Math" panose="02040503050406030204" pitchFamily="18" charset="0"/>
                              </a:rPr>
                              <m:t>𝑦</m:t>
                            </m:r>
                          </m:e>
                        </m:acc>
                      </m:e>
                      <m:sub>
                        <m:r>
                          <a:rPr lang="en-US" sz="1350" i="1" dirty="0">
                            <a:solidFill>
                              <a:srgbClr val="FF0000"/>
                            </a:solidFill>
                            <a:latin typeface="Cambria Math" panose="02040503050406030204" pitchFamily="18" charset="0"/>
                          </a:rPr>
                          <m:t>𝑠𝑎𝑡</m:t>
                        </m:r>
                      </m:sub>
                    </m:sSub>
                  </m:oMath>
                </a14:m>
                <a:endParaRPr lang="en-US" sz="1350" dirty="0">
                  <a:solidFill>
                    <a:srgbClr val="FF0000"/>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8147543" y="1841407"/>
                <a:ext cx="2419380" cy="300082"/>
              </a:xfrm>
              <a:prstGeom prst="rect">
                <a:avLst/>
              </a:prstGeom>
              <a:blipFill>
                <a:blip r:embed="rId8"/>
                <a:stretch>
                  <a:fillRect l="-758" t="-2041" b="-20408"/>
                </a:stretch>
              </a:blipFill>
            </p:spPr>
            <p:txBody>
              <a:bodyPr/>
              <a:lstStyle/>
              <a:p>
                <a:r>
                  <a:rPr lang="en-US">
                    <a:noFill/>
                  </a:rPr>
                  <a:t> </a:t>
                </a:r>
              </a:p>
            </p:txBody>
          </p:sp>
        </mc:Fallback>
      </mc:AlternateContent>
    </p:spTree>
    <p:extLst>
      <p:ext uri="{BB962C8B-B14F-4D97-AF65-F5344CB8AC3E}">
        <p14:creationId xmlns:p14="http://schemas.microsoft.com/office/powerpoint/2010/main" val="3174489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28</a:t>
            </a:fld>
            <a:endParaRPr lang="en-US" dirty="0"/>
          </a:p>
        </p:txBody>
      </p:sp>
      <p:grpSp>
        <p:nvGrpSpPr>
          <p:cNvPr id="20" name="Group 19"/>
          <p:cNvGrpSpPr/>
          <p:nvPr/>
        </p:nvGrpSpPr>
        <p:grpSpPr>
          <a:xfrm>
            <a:off x="3360685" y="1781204"/>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grpSp>
        <p:nvGrpSpPr>
          <p:cNvPr id="21" name="Group 20"/>
          <p:cNvGrpSpPr/>
          <p:nvPr/>
        </p:nvGrpSpPr>
        <p:grpSpPr>
          <a:xfrm>
            <a:off x="3360686" y="39319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32" name="TextBox 31"/>
          <p:cNvSpPr txBox="1"/>
          <p:nvPr/>
        </p:nvSpPr>
        <p:spPr>
          <a:xfrm>
            <a:off x="2952632" y="2445091"/>
            <a:ext cx="395108" cy="300082"/>
          </a:xfrm>
          <a:prstGeom prst="rect">
            <a:avLst/>
          </a:prstGeom>
          <a:noFill/>
        </p:spPr>
        <p:txBody>
          <a:bodyPr wrap="none" rtlCol="0">
            <a:spAutoFit/>
          </a:bodyPr>
          <a:lstStyle/>
          <a:p>
            <a:r>
              <a:rPr lang="en-US" sz="1350" dirty="0" err="1"/>
              <a:t>x</a:t>
            </a:r>
            <a:r>
              <a:rPr lang="en-US" sz="1350" baseline="-25000" dirty="0" err="1"/>
              <a:t>cat</a:t>
            </a:r>
            <a:endParaRPr lang="en-US" sz="1350" dirty="0"/>
          </a:p>
        </p:txBody>
      </p:sp>
      <p:sp>
        <p:nvSpPr>
          <p:cNvPr id="33" name="TextBox 32"/>
          <p:cNvSpPr txBox="1"/>
          <p:nvPr/>
        </p:nvSpPr>
        <p:spPr>
          <a:xfrm>
            <a:off x="2952633" y="4645195"/>
            <a:ext cx="377155" cy="300082"/>
          </a:xfrm>
          <a:prstGeom prst="rect">
            <a:avLst/>
          </a:prstGeom>
          <a:noFill/>
        </p:spPr>
        <p:txBody>
          <a:bodyPr wrap="none" rtlCol="0">
            <a:spAutoFit/>
          </a:bodyPr>
          <a:lstStyle/>
          <a:p>
            <a:r>
              <a:rPr lang="en-US" sz="1350" dirty="0" err="1"/>
              <a:t>x</a:t>
            </a:r>
            <a:r>
              <a:rPr lang="en-US" sz="1350" baseline="-25000" dirty="0" err="1"/>
              <a:t>on</a:t>
            </a:r>
            <a:endParaRPr lang="en-US" sz="1350" dirty="0"/>
          </a:p>
        </p:txBody>
      </p:sp>
      <p:grpSp>
        <p:nvGrpSpPr>
          <p:cNvPr id="46" name="Group 45"/>
          <p:cNvGrpSpPr/>
          <p:nvPr/>
        </p:nvGrpSpPr>
        <p:grpSpPr>
          <a:xfrm>
            <a:off x="5957456" y="31430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825" dirty="0">
                <a:solidFill>
                  <a:schemeClr val="tx1"/>
                </a:solidFill>
              </a:endParaRPr>
            </a:p>
          </p:txBody>
        </p:sp>
      </p:grpSp>
      <p:grpSp>
        <p:nvGrpSpPr>
          <p:cNvPr id="57" name="Group 56"/>
          <p:cNvGrpSpPr/>
          <p:nvPr/>
        </p:nvGrpSpPr>
        <p:grpSpPr>
          <a:xfrm>
            <a:off x="8559092" y="2851052"/>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825" dirty="0">
                  <a:solidFill>
                    <a:schemeClr val="tx1"/>
                  </a:solidFill>
                </a:rPr>
                <a:t>0</a:t>
              </a:r>
            </a:p>
          </p:txBody>
        </p:sp>
      </p:grpSp>
      <p:sp>
        <p:nvSpPr>
          <p:cNvPr id="68" name="TextBox 67"/>
          <p:cNvSpPr txBox="1"/>
          <p:nvPr/>
        </p:nvSpPr>
        <p:spPr>
          <a:xfrm>
            <a:off x="3015859" y="1403988"/>
            <a:ext cx="942374" cy="300082"/>
          </a:xfrm>
          <a:prstGeom prst="rect">
            <a:avLst/>
          </a:prstGeom>
          <a:noFill/>
        </p:spPr>
        <p:txBody>
          <a:bodyPr wrap="none" rtlCol="0">
            <a:spAutoFit/>
          </a:bodyPr>
          <a:lstStyle/>
          <a:p>
            <a:r>
              <a:rPr lang="en-US" sz="1350" dirty="0"/>
              <a:t>Input layer</a:t>
            </a:r>
          </a:p>
        </p:txBody>
      </p:sp>
      <p:cxnSp>
        <p:nvCxnSpPr>
          <p:cNvPr id="70" name="Straight Connector 69"/>
          <p:cNvCxnSpPr/>
          <p:nvPr/>
        </p:nvCxnSpPr>
        <p:spPr>
          <a:xfrm>
            <a:off x="3567855" y="1781206"/>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567854" y="31401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61562" y="3562394"/>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567854" y="4223996"/>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605435" y="4582242"/>
            <a:ext cx="1075423" cy="300082"/>
          </a:xfrm>
          <a:prstGeom prst="rect">
            <a:avLst/>
          </a:prstGeom>
          <a:noFill/>
        </p:spPr>
        <p:txBody>
          <a:bodyPr wrap="none" rtlCol="0">
            <a:spAutoFit/>
          </a:bodyPr>
          <a:lstStyle/>
          <a:p>
            <a:r>
              <a:rPr lang="en-US" sz="1350" dirty="0"/>
              <a:t>Hidden layer</a:t>
            </a:r>
          </a:p>
        </p:txBody>
      </p:sp>
      <p:sp>
        <p:nvSpPr>
          <p:cNvPr id="83" name="TextBox 82"/>
          <p:cNvSpPr txBox="1"/>
          <p:nvPr/>
        </p:nvSpPr>
        <p:spPr>
          <a:xfrm>
            <a:off x="8988151" y="3588853"/>
            <a:ext cx="391454" cy="300082"/>
          </a:xfrm>
          <a:prstGeom prst="rect">
            <a:avLst/>
          </a:prstGeom>
          <a:noFill/>
        </p:spPr>
        <p:txBody>
          <a:bodyPr wrap="none" rtlCol="0">
            <a:spAutoFit/>
          </a:bodyPr>
          <a:lstStyle/>
          <a:p>
            <a:r>
              <a:rPr lang="en-US" sz="1350" dirty="0"/>
              <a:t>sat</a:t>
            </a:r>
          </a:p>
        </p:txBody>
      </p:sp>
      <p:cxnSp>
        <p:nvCxnSpPr>
          <p:cNvPr id="84" name="Straight Connector 83"/>
          <p:cNvCxnSpPr/>
          <p:nvPr/>
        </p:nvCxnSpPr>
        <p:spPr>
          <a:xfrm flipV="1">
            <a:off x="6163196" y="28501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63196" y="4212933"/>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147544" y="2415558"/>
            <a:ext cx="1072217" cy="300082"/>
          </a:xfrm>
          <a:prstGeom prst="rect">
            <a:avLst/>
          </a:prstGeom>
          <a:noFill/>
        </p:spPr>
        <p:txBody>
          <a:bodyPr wrap="none" rtlCol="0">
            <a:spAutoFit/>
          </a:bodyPr>
          <a:lstStyle/>
          <a:p>
            <a:r>
              <a:rPr lang="en-US" sz="1350" dirty="0"/>
              <a:t>Output layer</a:t>
            </a:r>
          </a:p>
        </p:txBody>
      </p:sp>
      <p:sp>
        <p:nvSpPr>
          <p:cNvPr id="74" name="TextBox 73"/>
          <p:cNvSpPr txBox="1"/>
          <p:nvPr/>
        </p:nvSpPr>
        <p:spPr>
          <a:xfrm>
            <a:off x="2721201" y="3321391"/>
            <a:ext cx="604653" cy="300082"/>
          </a:xfrm>
          <a:prstGeom prst="rect">
            <a:avLst/>
          </a:prstGeom>
          <a:noFill/>
        </p:spPr>
        <p:txBody>
          <a:bodyPr wrap="none" rtlCol="0">
            <a:spAutoFit/>
          </a:bodyPr>
          <a:lstStyle/>
          <a:p>
            <a:r>
              <a:rPr lang="en-US" sz="1350" dirty="0"/>
              <a:t>V-dim</a:t>
            </a:r>
          </a:p>
        </p:txBody>
      </p:sp>
      <p:sp>
        <p:nvSpPr>
          <p:cNvPr id="75" name="TextBox 74"/>
          <p:cNvSpPr txBox="1"/>
          <p:nvPr/>
        </p:nvSpPr>
        <p:spPr>
          <a:xfrm>
            <a:off x="2721201" y="5447581"/>
            <a:ext cx="604653" cy="300082"/>
          </a:xfrm>
          <a:prstGeom prst="rect">
            <a:avLst/>
          </a:prstGeom>
          <a:noFill/>
        </p:spPr>
        <p:txBody>
          <a:bodyPr wrap="none" rtlCol="0">
            <a:spAutoFit/>
          </a:bodyPr>
          <a:lstStyle/>
          <a:p>
            <a:r>
              <a:rPr lang="en-US" sz="1350" dirty="0"/>
              <a:t>V-dim</a:t>
            </a:r>
          </a:p>
        </p:txBody>
      </p:sp>
      <p:sp>
        <p:nvSpPr>
          <p:cNvPr id="77" name="TextBox 76"/>
          <p:cNvSpPr txBox="1"/>
          <p:nvPr/>
        </p:nvSpPr>
        <p:spPr>
          <a:xfrm>
            <a:off x="5795741" y="4845890"/>
            <a:ext cx="619080" cy="300082"/>
          </a:xfrm>
          <a:prstGeom prst="rect">
            <a:avLst/>
          </a:prstGeom>
          <a:noFill/>
        </p:spPr>
        <p:txBody>
          <a:bodyPr wrap="none" rtlCol="0">
            <a:spAutoFit/>
          </a:bodyPr>
          <a:lstStyle/>
          <a:p>
            <a:r>
              <a:rPr lang="en-US" sz="1350" dirty="0"/>
              <a:t>N-dim</a:t>
            </a:r>
          </a:p>
        </p:txBody>
      </p:sp>
      <p:sp>
        <p:nvSpPr>
          <p:cNvPr id="80" name="TextBox 79"/>
          <p:cNvSpPr txBox="1"/>
          <p:nvPr/>
        </p:nvSpPr>
        <p:spPr>
          <a:xfrm>
            <a:off x="8880959" y="4400003"/>
            <a:ext cx="604653" cy="300082"/>
          </a:xfrm>
          <a:prstGeom prst="rect">
            <a:avLst/>
          </a:prstGeom>
          <a:noFill/>
        </p:spPr>
        <p:txBody>
          <a:bodyPr wrap="none" rtlCol="0">
            <a:spAutoFit/>
          </a:bodyPr>
          <a:lstStyle/>
          <a:p>
            <a:r>
              <a:rPr lang="en-US" sz="1350" dirty="0"/>
              <a:t>V-dim</a:t>
            </a:r>
          </a:p>
        </p:txBody>
      </p:sp>
      <mc:AlternateContent xmlns:mc="http://schemas.openxmlformats.org/markup-compatibility/2006" xmlns:a14="http://schemas.microsoft.com/office/drawing/2010/main">
        <mc:Choice Requires="a14">
          <p:sp>
            <p:nvSpPr>
              <p:cNvPr id="98" name="TextBox 97"/>
              <p:cNvSpPr txBox="1"/>
              <p:nvPr/>
            </p:nvSpPr>
            <p:spPr>
              <a:xfrm>
                <a:off x="3577870" y="2801162"/>
                <a:ext cx="906402" cy="450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sSubSup>
                    </m:oMath>
                  </m:oMathPara>
                </a14:m>
                <a:endParaRPr lang="en-US" sz="2100" dirty="0"/>
              </a:p>
            </p:txBody>
          </p:sp>
        </mc:Choice>
        <mc:Fallback xmlns="">
          <p:sp>
            <p:nvSpPr>
              <p:cNvPr id="98" name="TextBox 97"/>
              <p:cNvSpPr txBox="1">
                <a:spLocks noRot="1" noChangeAspect="1" noMove="1" noResize="1" noEditPoints="1" noAdjustHandles="1" noChangeArrowheads="1" noChangeShapeType="1" noTextEdit="1"/>
              </p:cNvSpPr>
              <p:nvPr/>
            </p:nvSpPr>
            <p:spPr>
              <a:xfrm>
                <a:off x="3577870" y="2801162"/>
                <a:ext cx="906402" cy="450444"/>
              </a:xfrm>
              <a:prstGeom prst="rect">
                <a:avLst/>
              </a:prstGeom>
              <a:blipFill>
                <a:blip r:embed="rId3"/>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3681431" y="4243868"/>
                <a:ext cx="906402" cy="450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sSubSup>
                    </m:oMath>
                  </m:oMathPara>
                </a14:m>
                <a:endParaRPr lang="en-US" sz="2100" dirty="0"/>
              </a:p>
            </p:txBody>
          </p:sp>
        </mc:Choice>
        <mc:Fallback xmlns="">
          <p:sp>
            <p:nvSpPr>
              <p:cNvPr id="99" name="TextBox 98"/>
              <p:cNvSpPr txBox="1">
                <a:spLocks noRot="1" noChangeAspect="1" noMove="1" noResize="1" noEditPoints="1" noAdjustHandles="1" noChangeArrowheads="1" noChangeShapeType="1" noTextEdit="1"/>
              </p:cNvSpPr>
              <p:nvPr/>
            </p:nvSpPr>
            <p:spPr>
              <a:xfrm>
                <a:off x="3681431" y="4243868"/>
                <a:ext cx="906402" cy="450444"/>
              </a:xfrm>
              <a:prstGeom prst="rect">
                <a:avLst/>
              </a:prstGeom>
              <a:blipFill>
                <a:blip r:embed="rId4"/>
                <a:stretch>
                  <a:fillRect b="-1351"/>
                </a:stretch>
              </a:blipFill>
            </p:spPr>
            <p:txBody>
              <a:bodyPr/>
              <a:lstStyle/>
              <a:p>
                <a:r>
                  <a:rPr lang="en-US">
                    <a:noFill/>
                  </a:rPr>
                  <a:t> </a:t>
                </a:r>
              </a:p>
            </p:txBody>
          </p:sp>
        </mc:Fallback>
      </mc:AlternateContent>
      <p:graphicFrame>
        <p:nvGraphicFramePr>
          <p:cNvPr id="2" name="Table 1"/>
          <p:cNvGraphicFramePr>
            <a:graphicFrameLocks noGrp="1"/>
          </p:cNvGraphicFramePr>
          <p:nvPr/>
        </p:nvGraphicFramePr>
        <p:xfrm>
          <a:off x="4060924" y="1255867"/>
          <a:ext cx="2468880" cy="1234440"/>
        </p:xfrm>
        <a:graphic>
          <a:graphicData uri="http://schemas.openxmlformats.org/drawingml/2006/table">
            <a:tbl>
              <a:tblPr firstRow="1" bandRow="1">
                <a:tableStyleId>{69CF1AB2-1976-4502-BF36-3FF5EA218861}</a:tableStyleId>
              </a:tblPr>
              <a:tblGrid>
                <a:gridCol w="246888">
                  <a:extLst>
                    <a:ext uri="{9D8B030D-6E8A-4147-A177-3AD203B41FA5}">
                      <a16:colId xmlns:a16="http://schemas.microsoft.com/office/drawing/2014/main" val="4253241636"/>
                    </a:ext>
                  </a:extLst>
                </a:gridCol>
                <a:gridCol w="246888">
                  <a:extLst>
                    <a:ext uri="{9D8B030D-6E8A-4147-A177-3AD203B41FA5}">
                      <a16:colId xmlns:a16="http://schemas.microsoft.com/office/drawing/2014/main" val="4278168359"/>
                    </a:ext>
                  </a:extLst>
                </a:gridCol>
                <a:gridCol w="246888">
                  <a:extLst>
                    <a:ext uri="{9D8B030D-6E8A-4147-A177-3AD203B41FA5}">
                      <a16:colId xmlns:a16="http://schemas.microsoft.com/office/drawing/2014/main" val="1775200123"/>
                    </a:ext>
                  </a:extLst>
                </a:gridCol>
                <a:gridCol w="246888">
                  <a:extLst>
                    <a:ext uri="{9D8B030D-6E8A-4147-A177-3AD203B41FA5}">
                      <a16:colId xmlns:a16="http://schemas.microsoft.com/office/drawing/2014/main" val="3058570661"/>
                    </a:ext>
                  </a:extLst>
                </a:gridCol>
                <a:gridCol w="246888">
                  <a:extLst>
                    <a:ext uri="{9D8B030D-6E8A-4147-A177-3AD203B41FA5}">
                      <a16:colId xmlns:a16="http://schemas.microsoft.com/office/drawing/2014/main" val="3635929464"/>
                    </a:ext>
                  </a:extLst>
                </a:gridCol>
                <a:gridCol w="246888">
                  <a:extLst>
                    <a:ext uri="{9D8B030D-6E8A-4147-A177-3AD203B41FA5}">
                      <a16:colId xmlns:a16="http://schemas.microsoft.com/office/drawing/2014/main" val="1060927547"/>
                    </a:ext>
                  </a:extLst>
                </a:gridCol>
                <a:gridCol w="246888">
                  <a:extLst>
                    <a:ext uri="{9D8B030D-6E8A-4147-A177-3AD203B41FA5}">
                      <a16:colId xmlns:a16="http://schemas.microsoft.com/office/drawing/2014/main" val="2648937507"/>
                    </a:ext>
                  </a:extLst>
                </a:gridCol>
                <a:gridCol w="246888">
                  <a:extLst>
                    <a:ext uri="{9D8B030D-6E8A-4147-A177-3AD203B41FA5}">
                      <a16:colId xmlns:a16="http://schemas.microsoft.com/office/drawing/2014/main" val="3865230097"/>
                    </a:ext>
                  </a:extLst>
                </a:gridCol>
                <a:gridCol w="246888">
                  <a:extLst>
                    <a:ext uri="{9D8B030D-6E8A-4147-A177-3AD203B41FA5}">
                      <a16:colId xmlns:a16="http://schemas.microsoft.com/office/drawing/2014/main" val="2604712063"/>
                    </a:ext>
                  </a:extLst>
                </a:gridCol>
                <a:gridCol w="246888">
                  <a:extLst>
                    <a:ext uri="{9D8B030D-6E8A-4147-A177-3AD203B41FA5}">
                      <a16:colId xmlns:a16="http://schemas.microsoft.com/office/drawing/2014/main" val="3797226581"/>
                    </a:ext>
                  </a:extLst>
                </a:gridCol>
              </a:tblGrid>
              <a:tr h="246888">
                <a:tc>
                  <a:txBody>
                    <a:bodyPr/>
                    <a:lstStyle/>
                    <a:p>
                      <a:pPr algn="ctr"/>
                      <a:r>
                        <a:rPr lang="en-US" sz="900" b="0" dirty="0"/>
                        <a:t>0.1</a:t>
                      </a:r>
                    </a:p>
                  </a:txBody>
                  <a:tcPr marL="0" marR="0" marT="0" marB="0" anchor="ctr">
                    <a:solidFill>
                      <a:schemeClr val="bg1"/>
                    </a:solidFill>
                  </a:tcPr>
                </a:tc>
                <a:tc>
                  <a:txBody>
                    <a:bodyPr/>
                    <a:lstStyle/>
                    <a:p>
                      <a:pPr algn="ctr"/>
                      <a:r>
                        <a:rPr lang="en-US" sz="900" b="1" dirty="0">
                          <a:solidFill>
                            <a:srgbClr val="FF0000"/>
                          </a:solidFill>
                        </a:rPr>
                        <a:t>2.4</a:t>
                      </a:r>
                    </a:p>
                  </a:txBody>
                  <a:tcPr marL="0" marR="0" marT="0" marB="0" anchor="ctr">
                    <a:solidFill>
                      <a:schemeClr val="bg1"/>
                    </a:solidFill>
                  </a:tcPr>
                </a:tc>
                <a:tc>
                  <a:txBody>
                    <a:bodyPr/>
                    <a:lstStyle/>
                    <a:p>
                      <a:pPr algn="ctr"/>
                      <a:r>
                        <a:rPr lang="en-US" sz="900" b="0" dirty="0"/>
                        <a:t>1.6</a:t>
                      </a:r>
                    </a:p>
                  </a:txBody>
                  <a:tcPr marL="0" marR="0" marT="0" marB="0" anchor="ctr">
                    <a:solidFill>
                      <a:schemeClr val="bg1"/>
                    </a:solidFill>
                  </a:tcPr>
                </a:tc>
                <a:tc>
                  <a:txBody>
                    <a:bodyPr/>
                    <a:lstStyle/>
                    <a:p>
                      <a:pPr algn="ctr"/>
                      <a:r>
                        <a:rPr lang="en-US" sz="900" b="0" dirty="0"/>
                        <a:t>1.8</a:t>
                      </a:r>
                    </a:p>
                  </a:txBody>
                  <a:tcPr marL="0" marR="0" marT="0" marB="0" anchor="ctr">
                    <a:solidFill>
                      <a:schemeClr val="bg1"/>
                    </a:solidFill>
                  </a:tcPr>
                </a:tc>
                <a:tc>
                  <a:txBody>
                    <a:bodyPr/>
                    <a:lstStyle/>
                    <a:p>
                      <a:pPr algn="ctr"/>
                      <a:r>
                        <a:rPr lang="en-US" sz="900" b="0" dirty="0"/>
                        <a:t>0.5</a:t>
                      </a:r>
                    </a:p>
                  </a:txBody>
                  <a:tcPr marL="0" marR="0" marT="0" marB="0" anchor="ctr">
                    <a:solidFill>
                      <a:schemeClr val="bg1"/>
                    </a:solidFill>
                  </a:tcPr>
                </a:tc>
                <a:tc>
                  <a:txBody>
                    <a:bodyPr/>
                    <a:lstStyle/>
                    <a:p>
                      <a:pPr algn="ctr"/>
                      <a:r>
                        <a:rPr lang="en-US" sz="900" b="0" dirty="0"/>
                        <a:t>0.9</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3.2</a:t>
                      </a:r>
                    </a:p>
                  </a:txBody>
                  <a:tcPr marL="0" marR="0" marT="0" marB="0" anchor="ctr">
                    <a:solidFill>
                      <a:schemeClr val="bg1"/>
                    </a:solidFill>
                  </a:tcPr>
                </a:tc>
                <a:extLst>
                  <a:ext uri="{0D108BD9-81ED-4DB2-BD59-A6C34878D82A}">
                    <a16:rowId xmlns:a16="http://schemas.microsoft.com/office/drawing/2014/main" val="1811048262"/>
                  </a:ext>
                </a:extLst>
              </a:tr>
              <a:tr h="246888">
                <a:tc>
                  <a:txBody>
                    <a:bodyPr/>
                    <a:lstStyle/>
                    <a:p>
                      <a:pPr algn="ctr"/>
                      <a:r>
                        <a:rPr lang="en-US" sz="900" b="0" dirty="0"/>
                        <a:t>0.5</a:t>
                      </a:r>
                    </a:p>
                  </a:txBody>
                  <a:tcPr marL="0" marR="0" marT="0" marB="0" anchor="ctr">
                    <a:solidFill>
                      <a:schemeClr val="bg1"/>
                    </a:solidFill>
                  </a:tcPr>
                </a:tc>
                <a:tc>
                  <a:txBody>
                    <a:bodyPr/>
                    <a:lstStyle/>
                    <a:p>
                      <a:pPr algn="ctr"/>
                      <a:r>
                        <a:rPr lang="en-US" sz="900" b="1" dirty="0">
                          <a:solidFill>
                            <a:srgbClr val="FF0000"/>
                          </a:solidFill>
                        </a:rPr>
                        <a:t>2.6</a:t>
                      </a:r>
                    </a:p>
                  </a:txBody>
                  <a:tcPr marL="0" marR="0" marT="0" marB="0" anchor="ctr">
                    <a:solidFill>
                      <a:schemeClr val="bg1"/>
                    </a:solidFill>
                  </a:tcPr>
                </a:tc>
                <a:tc>
                  <a:txBody>
                    <a:bodyPr/>
                    <a:lstStyle/>
                    <a:p>
                      <a:pPr algn="ctr"/>
                      <a:r>
                        <a:rPr lang="en-US" sz="900" b="0" dirty="0"/>
                        <a:t>1.4</a:t>
                      </a:r>
                    </a:p>
                  </a:txBody>
                  <a:tcPr marL="0" marR="0" marT="0" marB="0" anchor="ctr">
                    <a:solidFill>
                      <a:schemeClr val="bg1"/>
                    </a:solidFill>
                  </a:tcPr>
                </a:tc>
                <a:tc>
                  <a:txBody>
                    <a:bodyPr/>
                    <a:lstStyle/>
                    <a:p>
                      <a:pPr algn="ctr"/>
                      <a:r>
                        <a:rPr lang="en-US" sz="900" b="0" dirty="0"/>
                        <a:t>2.9</a:t>
                      </a:r>
                    </a:p>
                  </a:txBody>
                  <a:tcPr marL="0" marR="0" marT="0" marB="0" anchor="ctr">
                    <a:solidFill>
                      <a:schemeClr val="bg1"/>
                    </a:solidFill>
                  </a:tcPr>
                </a:tc>
                <a:tc>
                  <a:txBody>
                    <a:bodyPr/>
                    <a:lstStyle/>
                    <a:p>
                      <a:pPr algn="ctr"/>
                      <a:r>
                        <a:rPr lang="en-US" sz="900" b="0" dirty="0"/>
                        <a:t>1.5</a:t>
                      </a:r>
                    </a:p>
                  </a:txBody>
                  <a:tcPr marL="0" marR="0" marT="0" marB="0" anchor="ctr">
                    <a:solidFill>
                      <a:schemeClr val="bg1"/>
                    </a:solidFill>
                  </a:tcPr>
                </a:tc>
                <a:tc>
                  <a:txBody>
                    <a:bodyPr/>
                    <a:lstStyle/>
                    <a:p>
                      <a:pPr algn="ctr"/>
                      <a:r>
                        <a:rPr lang="en-US" sz="900" b="0" dirty="0"/>
                        <a:t>3.6</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6.1</a:t>
                      </a:r>
                    </a:p>
                  </a:txBody>
                  <a:tcPr marL="0" marR="0" marT="0" marB="0" anchor="ctr">
                    <a:solidFill>
                      <a:schemeClr val="bg1"/>
                    </a:solidFill>
                  </a:tcPr>
                </a:tc>
                <a:extLst>
                  <a:ext uri="{0D108BD9-81ED-4DB2-BD59-A6C34878D82A}">
                    <a16:rowId xmlns:a16="http://schemas.microsoft.com/office/drawing/2014/main" val="1623160804"/>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4268311445"/>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a16="http://schemas.microsoft.com/office/drawing/2014/main" val="3457582356"/>
                  </a:ext>
                </a:extLst>
              </a:tr>
              <a:tr h="246888">
                <a:tc>
                  <a:txBody>
                    <a:bodyPr/>
                    <a:lstStyle/>
                    <a:p>
                      <a:pPr algn="ctr"/>
                      <a:r>
                        <a:rPr lang="en-US" sz="900" b="0" dirty="0"/>
                        <a:t>0.6</a:t>
                      </a:r>
                    </a:p>
                  </a:txBody>
                  <a:tcPr marL="0" marR="0" marT="0" marB="0" anchor="ctr">
                    <a:solidFill>
                      <a:schemeClr val="bg1"/>
                    </a:solidFill>
                  </a:tcPr>
                </a:tc>
                <a:tc>
                  <a:txBody>
                    <a:bodyPr/>
                    <a:lstStyle/>
                    <a:p>
                      <a:pPr algn="ctr"/>
                      <a:r>
                        <a:rPr lang="en-US" sz="900" b="1" dirty="0">
                          <a:solidFill>
                            <a:srgbClr val="FF0000"/>
                          </a:solidFill>
                        </a:rPr>
                        <a:t>1.8</a:t>
                      </a:r>
                    </a:p>
                  </a:txBody>
                  <a:tcPr marL="0" marR="0" marT="0" marB="0" anchor="ctr">
                    <a:solidFill>
                      <a:schemeClr val="bg1"/>
                    </a:solidFill>
                  </a:tcPr>
                </a:tc>
                <a:tc>
                  <a:txBody>
                    <a:bodyPr/>
                    <a:lstStyle/>
                    <a:p>
                      <a:pPr algn="ctr"/>
                      <a:r>
                        <a:rPr lang="en-US" sz="900" b="0" dirty="0"/>
                        <a:t>2.7</a:t>
                      </a:r>
                    </a:p>
                  </a:txBody>
                  <a:tcPr marL="0" marR="0" marT="0" marB="0" anchor="ctr">
                    <a:solidFill>
                      <a:schemeClr val="bg1"/>
                    </a:solidFill>
                  </a:tcPr>
                </a:tc>
                <a:tc>
                  <a:txBody>
                    <a:bodyPr/>
                    <a:lstStyle/>
                    <a:p>
                      <a:pPr algn="ctr"/>
                      <a:r>
                        <a:rPr lang="en-US" sz="900" b="0" dirty="0"/>
                        <a:t>1.9</a:t>
                      </a:r>
                    </a:p>
                  </a:txBody>
                  <a:tcPr marL="0" marR="0" marT="0" marB="0" anchor="ctr">
                    <a:solidFill>
                      <a:schemeClr val="bg1"/>
                    </a:solidFill>
                  </a:tcPr>
                </a:tc>
                <a:tc>
                  <a:txBody>
                    <a:bodyPr/>
                    <a:lstStyle/>
                    <a:p>
                      <a:pPr algn="ctr"/>
                      <a:r>
                        <a:rPr lang="en-US" sz="900" b="0" dirty="0"/>
                        <a:t>2.4</a:t>
                      </a:r>
                    </a:p>
                  </a:txBody>
                  <a:tcPr marL="0" marR="0" marT="0" marB="0" anchor="ctr">
                    <a:solidFill>
                      <a:schemeClr val="bg1"/>
                    </a:solidFill>
                  </a:tcPr>
                </a:tc>
                <a:tc>
                  <a:txBody>
                    <a:bodyPr/>
                    <a:lstStyle/>
                    <a:p>
                      <a:pPr algn="ctr"/>
                      <a:r>
                        <a:rPr lang="en-US" sz="900" b="0" dirty="0"/>
                        <a:t>2.0</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1.2</a:t>
                      </a:r>
                    </a:p>
                  </a:txBody>
                  <a:tcPr marL="0" marR="0" marT="0" marB="0" anchor="ctr">
                    <a:solidFill>
                      <a:schemeClr val="bg1"/>
                    </a:solidFill>
                  </a:tcPr>
                </a:tc>
                <a:extLst>
                  <a:ext uri="{0D108BD9-81ED-4DB2-BD59-A6C34878D82A}">
                    <a16:rowId xmlns:a16="http://schemas.microsoft.com/office/drawing/2014/main" val="633999658"/>
                  </a:ext>
                </a:extLst>
              </a:tr>
            </a:tbl>
          </a:graphicData>
        </a:graphic>
      </p:graphicFrame>
      <mc:AlternateContent xmlns:mc="http://schemas.openxmlformats.org/markup-compatibility/2006" xmlns:a14="http://schemas.microsoft.com/office/drawing/2010/main">
        <mc:Choice Requires="a14">
          <p:sp>
            <p:nvSpPr>
              <p:cNvPr id="170" name="TextBox 169"/>
              <p:cNvSpPr txBox="1"/>
              <p:nvPr/>
            </p:nvSpPr>
            <p:spPr>
              <a:xfrm>
                <a:off x="4888441" y="843213"/>
                <a:ext cx="906402"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𝑇</m:t>
                          </m:r>
                        </m:sup>
                      </m:sSubSup>
                    </m:oMath>
                  </m:oMathPara>
                </a14:m>
                <a:endParaRPr lang="en-US" sz="2100" dirty="0"/>
              </a:p>
            </p:txBody>
          </p:sp>
        </mc:Choice>
        <mc:Fallback xmlns="">
          <p:sp>
            <p:nvSpPr>
              <p:cNvPr id="170" name="TextBox 169"/>
              <p:cNvSpPr txBox="1">
                <a:spLocks noRot="1" noChangeAspect="1" noMove="1" noResize="1" noEditPoints="1" noAdjustHandles="1" noChangeArrowheads="1" noChangeShapeType="1" noTextEdit="1"/>
              </p:cNvSpPr>
              <p:nvPr/>
            </p:nvSpPr>
            <p:spPr>
              <a:xfrm>
                <a:off x="4888441" y="843213"/>
                <a:ext cx="906402" cy="422039"/>
              </a:xfrm>
              <a:prstGeom prst="rect">
                <a:avLst/>
              </a:prstGeom>
              <a:blipFill>
                <a:blip r:embed="rId5"/>
                <a:stretch>
                  <a:fillRect/>
                </a:stretch>
              </a:blipFill>
            </p:spPr>
            <p:txBody>
              <a:bodyPr/>
              <a:lstStyle/>
              <a:p>
                <a:r>
                  <a:rPr lang="en-US">
                    <a:noFill/>
                  </a:rPr>
                  <a:t> </a:t>
                </a:r>
              </a:p>
            </p:txBody>
          </p:sp>
        </mc:Fallback>
      </mc:AlternateContent>
      <p:sp>
        <p:nvSpPr>
          <p:cNvPr id="81" name="TextBox 80"/>
          <p:cNvSpPr txBox="1"/>
          <p:nvPr/>
        </p:nvSpPr>
        <p:spPr>
          <a:xfrm>
            <a:off x="7148802" y="1314183"/>
            <a:ext cx="1779141" cy="300082"/>
          </a:xfrm>
          <a:prstGeom prst="rect">
            <a:avLst/>
          </a:prstGeom>
          <a:noFill/>
        </p:spPr>
        <p:txBody>
          <a:bodyPr wrap="none" rtlCol="0">
            <a:spAutoFit/>
          </a:bodyPr>
          <a:lstStyle/>
          <a:p>
            <a:r>
              <a:rPr lang="en-US" sz="1350" dirty="0">
                <a:solidFill>
                  <a:srgbClr val="FF0000"/>
                </a:solidFill>
              </a:rPr>
              <a:t>Contain word’s vectors</a:t>
            </a:r>
          </a:p>
        </p:txBody>
      </p:sp>
      <p:cxnSp>
        <p:nvCxnSpPr>
          <p:cNvPr id="6" name="Straight Arrow Connector 5"/>
          <p:cNvCxnSpPr>
            <a:stCxn id="81" idx="1"/>
            <a:endCxn id="2" idx="3"/>
          </p:cNvCxnSpPr>
          <p:nvPr/>
        </p:nvCxnSpPr>
        <p:spPr>
          <a:xfrm flipH="1">
            <a:off x="6529805" y="1464225"/>
            <a:ext cx="618997" cy="40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7154643" y="3421906"/>
                <a:ext cx="906402"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𝑊</m:t>
                          </m:r>
                        </m:e>
                        <m:sub>
                          <m:r>
                            <a:rPr lang="en-US" sz="2100" i="1">
                              <a:latin typeface="Cambria Math" panose="02040503050406030204" pitchFamily="18" charset="0"/>
                            </a:rPr>
                            <m:t>𝑉</m:t>
                          </m:r>
                          <m:r>
                            <a:rPr lang="en-US" sz="2100" i="1">
                              <a:latin typeface="Cambria Math" panose="02040503050406030204" pitchFamily="18" charset="0"/>
                            </a:rPr>
                            <m:t>×</m:t>
                          </m:r>
                          <m:r>
                            <a:rPr lang="en-US" sz="2100" i="1">
                              <a:latin typeface="Cambria Math" panose="02040503050406030204" pitchFamily="18" charset="0"/>
                            </a:rPr>
                            <m:t>𝑁</m:t>
                          </m:r>
                        </m:sub>
                        <m:sup>
                          <m:r>
                            <a:rPr lang="en-US" sz="2100" i="1">
                              <a:latin typeface="Cambria Math" panose="02040503050406030204" pitchFamily="18" charset="0"/>
                            </a:rPr>
                            <m:t>′</m:t>
                          </m:r>
                        </m:sup>
                      </m:sSubSup>
                    </m:oMath>
                  </m:oMathPara>
                </a14:m>
                <a:endParaRPr lang="en-US" sz="21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154643" y="3421906"/>
                <a:ext cx="906402" cy="415498"/>
              </a:xfrm>
              <a:prstGeom prst="rect">
                <a:avLst/>
              </a:prstGeom>
              <a:blipFill>
                <a:blip r:embed="rId6"/>
                <a:stretch>
                  <a:fillRect b="-1471"/>
                </a:stretch>
              </a:blipFill>
            </p:spPr>
            <p:txBody>
              <a:bodyPr/>
              <a:lstStyle/>
              <a:p>
                <a:r>
                  <a:rPr lang="en-US">
                    <a:noFill/>
                  </a:rPr>
                  <a:t> </a:t>
                </a:r>
              </a:p>
            </p:txBody>
          </p:sp>
        </mc:Fallback>
      </mc:AlternateContent>
      <p:sp>
        <p:nvSpPr>
          <p:cNvPr id="3" name="Rectangle 2"/>
          <p:cNvSpPr/>
          <p:nvPr/>
        </p:nvSpPr>
        <p:spPr>
          <a:xfrm>
            <a:off x="3015859" y="5898888"/>
            <a:ext cx="6463430" cy="646331"/>
          </a:xfrm>
          <a:prstGeom prst="rect">
            <a:avLst/>
          </a:prstGeom>
        </p:spPr>
        <p:txBody>
          <a:bodyPr wrap="square">
            <a:spAutoFit/>
          </a:bodyPr>
          <a:lstStyle/>
          <a:p>
            <a:r>
              <a:rPr lang="en-US" dirty="0"/>
              <a:t>We can consider either W or W’ as the word’s representation. Or even take the average.</a:t>
            </a:r>
          </a:p>
        </p:txBody>
      </p:sp>
    </p:spTree>
    <p:extLst>
      <p:ext uri="{BB962C8B-B14F-4D97-AF65-F5344CB8AC3E}">
        <p14:creationId xmlns:p14="http://schemas.microsoft.com/office/powerpoint/2010/main" val="2048790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Skip-gram – high level</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 y="1189530"/>
            <a:ext cx="12193469" cy="4717656"/>
          </a:xfrm>
        </p:spPr>
      </p:pic>
    </p:spTree>
    <p:extLst>
      <p:ext uri="{BB962C8B-B14F-4D97-AF65-F5344CB8AC3E}">
        <p14:creationId xmlns:p14="http://schemas.microsoft.com/office/powerpoint/2010/main" val="103691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932527"/>
              </a:xfrm>
            </p:spPr>
            <p:txBody>
              <a:bodyPr>
                <a:normAutofit/>
              </a:bodyPr>
              <a:lstStyle/>
              <a:p>
                <a:r>
                  <a:rPr lang="en-US" dirty="0"/>
                  <a:t>Everything needs to be numbers for computer to process</a:t>
                </a:r>
              </a:p>
              <a:p>
                <a:r>
                  <a:rPr lang="en-US" dirty="0"/>
                  <a:t>Encoding VS Embedding</a:t>
                </a:r>
              </a:p>
              <a:p>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𝑤</m:t>
                        </m:r>
                      </m:sub>
                    </m:sSub>
                  </m:oMath>
                </a14:m>
                <a:endParaRPr lang="en-US" dirty="0"/>
              </a:p>
              <a:p>
                <a:r>
                  <a:rPr lang="en-US" dirty="0"/>
                  <a:t>Encoding</a:t>
                </a:r>
              </a:p>
              <a:p>
                <a:pPr lvl="1"/>
                <a:r>
                  <a:rPr lang="en-US" dirty="0"/>
                  <a:t>Use vectors to present categorical data</a:t>
                </a:r>
              </a:p>
              <a:p>
                <a:pPr lvl="1"/>
                <a:r>
                  <a:rPr lang="en-US" dirty="0"/>
                  <a:t>One-hot encoding (0, 0, 0, 1)</a:t>
                </a:r>
              </a:p>
              <a:p>
                <a:r>
                  <a:rPr lang="en-US" dirty="0"/>
                  <a:t>Embedding</a:t>
                </a:r>
              </a:p>
              <a:p>
                <a:pPr lvl="1"/>
                <a:r>
                  <a:rPr lang="en-US" dirty="0"/>
                  <a:t>Use vectors to capture semantics (meaning)</a:t>
                </a:r>
              </a:p>
              <a:p>
                <a:pPr lvl="1"/>
                <a:r>
                  <a:rPr lang="en-US" dirty="0"/>
                  <a:t>“Good” should be closer to “Excellent” than “University”</a:t>
                </a:r>
              </a:p>
              <a:p>
                <a:endParaRPr lang="en-US" altLang="en-US" dirty="0"/>
              </a:p>
              <a:p>
                <a:endParaRPr lang="en-US"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932527"/>
              </a:xfrm>
              <a:blipFill>
                <a:blip r:embed="rId2"/>
                <a:stretch>
                  <a:fillRect l="-1086" t="-2051"/>
                </a:stretch>
              </a:blipFill>
            </p:spPr>
            <p:txBody>
              <a:bodyPr/>
              <a:lstStyle/>
              <a:p>
                <a:r>
                  <a:rPr lang="en-US">
                    <a:noFill/>
                  </a:rPr>
                  <a:t> </a:t>
                </a:r>
              </a:p>
            </p:txBody>
          </p:sp>
        </mc:Fallback>
      </mc:AlternateContent>
    </p:spTree>
    <p:extLst>
      <p:ext uri="{BB962C8B-B14F-4D97-AF65-F5344CB8AC3E}">
        <p14:creationId xmlns:p14="http://schemas.microsoft.com/office/powerpoint/2010/main" val="274050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details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 sequence of training words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 the objective of the Skip-gram model is to maximize the average log probability: </a:t>
                </a:r>
              </a:p>
              <a:p>
                <a:endParaRPr lang="en-US" dirty="0"/>
              </a:p>
              <a:p>
                <a:endParaRPr lang="en-US" dirty="0"/>
              </a:p>
              <a:p>
                <a:endParaRPr lang="en-US" dirty="0"/>
              </a:p>
              <a:p>
                <a:r>
                  <a:rPr lang="en-US" dirty="0"/>
                  <a:t>The basic Skip-gram formulation defines using the </a:t>
                </a:r>
                <a:r>
                  <a:rPr lang="en-US" dirty="0" err="1"/>
                  <a:t>softmax</a:t>
                </a:r>
                <a:r>
                  <a:rPr lang="en-US" dirty="0"/>
                  <a:t>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41" t="-1019" r="-695"/>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694" y="2712178"/>
            <a:ext cx="4972306" cy="1289116"/>
          </a:xfrm>
          <a:prstGeom prst="rect">
            <a:avLst/>
          </a:prstGeom>
        </p:spPr>
      </p:pic>
      <p:pic>
        <p:nvPicPr>
          <p:cNvPr id="5"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t="4730"/>
          <a:stretch/>
        </p:blipFill>
        <p:spPr>
          <a:xfrm>
            <a:off x="898258" y="4817560"/>
            <a:ext cx="10395484" cy="1494340"/>
          </a:xfrm>
          <a:prstGeom prst="rect">
            <a:avLst/>
          </a:prstGeom>
        </p:spPr>
      </p:pic>
    </p:spTree>
    <p:extLst>
      <p:ext uri="{BB962C8B-B14F-4D97-AF65-F5344CB8AC3E}">
        <p14:creationId xmlns:p14="http://schemas.microsoft.com/office/powerpoint/2010/main" val="3811025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781" y="1369205"/>
            <a:ext cx="9715999" cy="1346269"/>
          </a:xfrm>
        </p:spPr>
      </p:pic>
      <p:sp>
        <p:nvSpPr>
          <p:cNvPr id="5" name="Content Placeholder 2"/>
          <p:cNvSpPr txBox="1">
            <a:spLocks/>
          </p:cNvSpPr>
          <p:nvPr/>
        </p:nvSpPr>
        <p:spPr>
          <a:xfrm>
            <a:off x="350983" y="1219200"/>
            <a:ext cx="11406908" cy="53848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p>
          <a:p>
            <a:endParaRPr lang="en-US" dirty="0"/>
          </a:p>
          <a:p>
            <a:endParaRPr lang="en-US" dirty="0"/>
          </a:p>
          <a:p>
            <a:r>
              <a:rPr lang="en-US" dirty="0"/>
              <a:t>This is extremely computational-expensive, as we need to update all the parameters of the model for each training example…</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48" y="3911600"/>
            <a:ext cx="9538190" cy="1892397"/>
          </a:xfrm>
          <a:prstGeom prst="rect">
            <a:avLst/>
          </a:prstGeom>
        </p:spPr>
      </p:pic>
    </p:spTree>
    <p:extLst>
      <p:ext uri="{BB962C8B-B14F-4D97-AF65-F5344CB8AC3E}">
        <p14:creationId xmlns:p14="http://schemas.microsoft.com/office/powerpoint/2010/main" val="81132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Sampling </a:t>
            </a:r>
          </a:p>
        </p:txBody>
      </p:sp>
      <p:sp>
        <p:nvSpPr>
          <p:cNvPr id="3" name="Content Placeholder 2"/>
          <p:cNvSpPr>
            <a:spLocks noGrp="1"/>
          </p:cNvSpPr>
          <p:nvPr>
            <p:ph idx="1"/>
          </p:nvPr>
        </p:nvSpPr>
        <p:spPr>
          <a:xfrm>
            <a:off x="838200" y="1733404"/>
            <a:ext cx="10515600" cy="4443559"/>
          </a:xfrm>
        </p:spPr>
        <p:txBody>
          <a:bodyPr/>
          <a:lstStyle/>
          <a:p>
            <a:endParaRPr lang="en-US" dirty="0"/>
          </a:p>
          <a:p>
            <a:endParaRPr lang="en-US" dirty="0"/>
          </a:p>
          <a:p>
            <a:endParaRPr lang="en-US" dirty="0"/>
          </a:p>
          <a:p>
            <a:endParaRPr lang="en-US" dirty="0"/>
          </a:p>
          <a:p>
            <a:r>
              <a:rPr lang="en-US" dirty="0"/>
              <a:t>When using negative sampling, instead of going through all the words in the vocabulary for negative pairs, we sample a modest amount of 𝑘 words (around 5-20). The exact objective used: </a:t>
            </a:r>
          </a:p>
        </p:txBody>
      </p:sp>
      <p:grpSp>
        <p:nvGrpSpPr>
          <p:cNvPr id="7" name="Group 6"/>
          <p:cNvGrpSpPr/>
          <p:nvPr/>
        </p:nvGrpSpPr>
        <p:grpSpPr>
          <a:xfrm>
            <a:off x="581034" y="5124596"/>
            <a:ext cx="10909861" cy="1733404"/>
            <a:chOff x="581035" y="2911424"/>
            <a:chExt cx="10909861" cy="1733404"/>
          </a:xfrm>
        </p:grpSpPr>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b="49753"/>
            <a:stretch/>
          </p:blipFill>
          <p:spPr>
            <a:xfrm>
              <a:off x="581035" y="2911424"/>
              <a:ext cx="10909861" cy="1005122"/>
            </a:xfrm>
            <a:prstGeom prst="rect">
              <a:avLst/>
            </a:prstGeom>
          </p:spPr>
        </p:pic>
        <p:pic>
          <p:nvPicPr>
            <p:cNvPr id="6" name="Picture 5" descr="Screen Clipping"/>
            <p:cNvPicPr>
              <a:picLocks noChangeAspect="1"/>
            </p:cNvPicPr>
            <p:nvPr/>
          </p:nvPicPr>
          <p:blipFill rotWithShape="1">
            <a:blip r:embed="rId2">
              <a:extLst>
                <a:ext uri="{28A0092B-C50C-407E-A947-70E740481C1C}">
                  <a14:useLocalDpi xmlns:a14="http://schemas.microsoft.com/office/drawing/2010/main" val="0"/>
                </a:ext>
              </a:extLst>
            </a:blip>
            <a:srcRect l="978" t="50652" r="74619" b="12940"/>
            <a:stretch/>
          </p:blipFill>
          <p:spPr>
            <a:xfrm>
              <a:off x="695914" y="3916545"/>
              <a:ext cx="2662281" cy="728283"/>
            </a:xfrm>
            <a:prstGeom prst="rect">
              <a:avLst/>
            </a:prstGeom>
          </p:spPr>
        </p:pic>
      </p:gr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905" y="1823731"/>
            <a:ext cx="9538190" cy="1892397"/>
          </a:xfrm>
          <a:prstGeom prst="rect">
            <a:avLst/>
          </a:prstGeom>
        </p:spPr>
      </p:pic>
    </p:spTree>
    <p:extLst>
      <p:ext uri="{BB962C8B-B14F-4D97-AF65-F5344CB8AC3E}">
        <p14:creationId xmlns:p14="http://schemas.microsoft.com/office/powerpoint/2010/main" val="792263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Subsampling of Frequent Words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In order to eliminate the negative effect of very frequent words such as “in”, “the” etc. (that are usually not informative), a simple subsampling approach is used </a:t>
                </a:r>
              </a:p>
              <a:p>
                <a:r>
                  <a:rPr lang="en-US" dirty="0"/>
                  <a:t>Each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in the training set is discarded with probability: </a:t>
                </a:r>
              </a:p>
              <a:p>
                <a:endParaRPr lang="en-US" dirty="0"/>
              </a:p>
              <a:p>
                <a:endParaRPr lang="en-US" dirty="0"/>
              </a:p>
              <a:p>
                <a:endParaRPr lang="en-US" dirty="0"/>
              </a:p>
              <a:p>
                <a:r>
                  <a:rPr lang="en-US" dirty="0"/>
                  <a:t>This way frequent words are discarded more often </a:t>
                </a:r>
              </a:p>
              <a:p>
                <a:r>
                  <a:rPr lang="en-US" dirty="0"/>
                  <a:t>This method improves the training speed and makes the word representations significantly more accurate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3198" b="-2035"/>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047" y="3474217"/>
            <a:ext cx="2603634" cy="1054154"/>
          </a:xfrm>
          <a:prstGeom prst="rect">
            <a:avLst/>
          </a:prstGeom>
        </p:spPr>
      </p:pic>
    </p:spTree>
    <p:extLst>
      <p:ext uri="{BB962C8B-B14F-4D97-AF65-F5344CB8AC3E}">
        <p14:creationId xmlns:p14="http://schemas.microsoft.com/office/powerpoint/2010/main" val="3133067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interesting results</a:t>
            </a:r>
          </a:p>
        </p:txBody>
      </p:sp>
      <p:sp>
        <p:nvSpPr>
          <p:cNvPr id="4" name="Slide Number Placeholder 3"/>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2601238" y="1481590"/>
            <a:ext cx="6379322" cy="4519161"/>
          </a:xfrm>
          <a:prstGeom prst="rect">
            <a:avLst/>
          </a:prstGeom>
        </p:spPr>
      </p:pic>
    </p:spTree>
    <p:extLst>
      <p:ext uri="{BB962C8B-B14F-4D97-AF65-F5344CB8AC3E}">
        <p14:creationId xmlns:p14="http://schemas.microsoft.com/office/powerpoint/2010/main" val="1372114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Word analogies</a:t>
            </a:r>
          </a:p>
        </p:txBody>
      </p:sp>
      <p:sp>
        <p:nvSpPr>
          <p:cNvPr id="3" name="Slide Number Placeholder 2"/>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t>35</a:t>
            </a:fld>
            <a:endParaRPr lang="en-US"/>
          </a:p>
        </p:txBody>
      </p:sp>
      <p:pic>
        <p:nvPicPr>
          <p:cNvPr id="6" name="Picture 5"/>
          <p:cNvPicPr>
            <a:picLocks noChangeAspect="1"/>
          </p:cNvPicPr>
          <p:nvPr/>
        </p:nvPicPr>
        <p:blipFill>
          <a:blip r:embed="rId3"/>
          <a:stretch>
            <a:fillRect/>
          </a:stretch>
        </p:blipFill>
        <p:spPr>
          <a:xfrm>
            <a:off x="2515892" y="1567933"/>
            <a:ext cx="7160217" cy="4911174"/>
          </a:xfrm>
          <a:prstGeom prst="rect">
            <a:avLst/>
          </a:prstGeom>
        </p:spPr>
      </p:pic>
      <p:sp>
        <p:nvSpPr>
          <p:cNvPr id="2" name="Rectangle 1"/>
          <p:cNvSpPr/>
          <p:nvPr/>
        </p:nvSpPr>
        <p:spPr>
          <a:xfrm>
            <a:off x="4208131" y="6407931"/>
            <a:ext cx="4204549" cy="384721"/>
          </a:xfrm>
          <a:prstGeom prst="rect">
            <a:avLst/>
          </a:prstGeom>
        </p:spPr>
        <p:txBody>
          <a:bodyPr wrap="none">
            <a:spAutoFit/>
          </a:bodyPr>
          <a:lstStyle/>
          <a:p>
            <a:r>
              <a:rPr lang="en-US" dirty="0"/>
              <a:t>Importance of Parameters – window size</a:t>
            </a:r>
          </a:p>
        </p:txBody>
      </p:sp>
    </p:spTree>
    <p:extLst>
      <p:ext uri="{BB962C8B-B14F-4D97-AF65-F5344CB8AC3E}">
        <p14:creationId xmlns:p14="http://schemas.microsoft.com/office/powerpoint/2010/main" val="39387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Parameters – window size</a:t>
            </a:r>
          </a:p>
        </p:txBody>
      </p:sp>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838239" y="1825625"/>
            <a:ext cx="8515521" cy="4351338"/>
          </a:xfrm>
        </p:spPr>
      </p:pic>
    </p:spTree>
    <p:extLst>
      <p:ext uri="{BB962C8B-B14F-4D97-AF65-F5344CB8AC3E}">
        <p14:creationId xmlns:p14="http://schemas.microsoft.com/office/powerpoint/2010/main" val="321766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word embedding </a:t>
            </a:r>
          </a:p>
        </p:txBody>
      </p:sp>
      <p:sp>
        <p:nvSpPr>
          <p:cNvPr id="3" name="Content Placeholder 2"/>
          <p:cNvSpPr>
            <a:spLocks noGrp="1"/>
          </p:cNvSpPr>
          <p:nvPr>
            <p:ph idx="1"/>
          </p:nvPr>
        </p:nvSpPr>
        <p:spPr/>
        <p:txBody>
          <a:bodyPr/>
          <a:lstStyle/>
          <a:p>
            <a:r>
              <a:rPr lang="en-US" dirty="0"/>
              <a:t>Glove (Pennington et al.)</a:t>
            </a:r>
          </a:p>
          <a:p>
            <a:pPr lvl="1"/>
            <a:r>
              <a:rPr lang="en-US" dirty="0"/>
              <a:t>Based on ratios of co-occurrence probabilities </a:t>
            </a:r>
          </a:p>
          <a:p>
            <a:pPr lvl="1"/>
            <a:r>
              <a:rPr lang="en-US" dirty="0"/>
              <a:t>https://nlp.stanford.edu/projects/glove/ </a:t>
            </a:r>
          </a:p>
          <a:p>
            <a:r>
              <a:rPr lang="en-US" dirty="0"/>
              <a:t>Fast-text (Bojanowski et al.): </a:t>
            </a:r>
          </a:p>
          <a:p>
            <a:pPr lvl="1"/>
            <a:r>
              <a:rPr lang="en-US" dirty="0"/>
              <a:t>Each word is represented as a bag of character n-grams.</a:t>
            </a:r>
          </a:p>
          <a:p>
            <a:pPr lvl="1"/>
            <a:r>
              <a:rPr lang="en-US" dirty="0"/>
              <a:t>A vector representation is associated to each character n-gram, and words are represented as the sum of these representations </a:t>
            </a:r>
          </a:p>
          <a:p>
            <a:pPr lvl="1"/>
            <a:r>
              <a:rPr lang="en-US" dirty="0"/>
              <a:t>https://fasttext.cc/ </a:t>
            </a:r>
          </a:p>
        </p:txBody>
      </p:sp>
    </p:spTree>
    <p:extLst>
      <p:ext uri="{BB962C8B-B14F-4D97-AF65-F5344CB8AC3E}">
        <p14:creationId xmlns:p14="http://schemas.microsoft.com/office/powerpoint/2010/main" val="70516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GloVe</a:t>
            </a:r>
            <a:endParaRPr lang="en-US" dirty="0"/>
          </a:p>
        </p:txBody>
      </p:sp>
      <p:sp>
        <p:nvSpPr>
          <p:cNvPr id="3" name="Content Placeholder 2"/>
          <p:cNvSpPr>
            <a:spLocks noGrp="1"/>
          </p:cNvSpPr>
          <p:nvPr>
            <p:ph idx="1"/>
          </p:nvPr>
        </p:nvSpPr>
        <p:spPr/>
        <p:txBody>
          <a:bodyPr/>
          <a:lstStyle/>
          <a:p>
            <a:r>
              <a:rPr lang="en-US" dirty="0"/>
              <a:t>Generate Co‐occurrence matrix X (symmetric) </a:t>
            </a:r>
          </a:p>
          <a:p>
            <a:pPr lvl="1"/>
            <a:r>
              <a:rPr lang="en-US" dirty="0"/>
              <a:t>Take a context window (distance around a word, e.g. 10) </a:t>
            </a:r>
          </a:p>
          <a:p>
            <a:pPr lvl="1"/>
            <a:r>
              <a:rPr lang="en-US" dirty="0"/>
              <a:t>X(</a:t>
            </a:r>
            <a:r>
              <a:rPr lang="en-US" dirty="0" err="1"/>
              <a:t>i,j</a:t>
            </a:r>
            <a:r>
              <a:rPr lang="en-US" dirty="0"/>
              <a:t>) = # of times 2 words lie in the same context window </a:t>
            </a:r>
          </a:p>
          <a:p>
            <a:r>
              <a:rPr lang="en-US" dirty="0"/>
              <a:t>Factorize X </a:t>
            </a:r>
          </a:p>
          <a:p>
            <a:r>
              <a:rPr lang="en-US" dirty="0"/>
              <a:t>Ratio of co‐occurrences</a:t>
            </a:r>
          </a:p>
        </p:txBody>
      </p:sp>
    </p:spTree>
    <p:extLst>
      <p:ext uri="{BB962C8B-B14F-4D97-AF65-F5344CB8AC3E}">
        <p14:creationId xmlns:p14="http://schemas.microsoft.com/office/powerpoint/2010/main" val="1061556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Helvetica Light" charset="0"/>
              </a:rPr>
              <a:t>Encoding meaning in vector differences</a:t>
            </a:r>
            <a:endParaRPr lang="en-US" dirty="0"/>
          </a:p>
        </p:txBody>
      </p:sp>
      <p:sp>
        <p:nvSpPr>
          <p:cNvPr id="4" name="AutoShape 2"/>
          <p:cNvSpPr>
            <a:spLocks/>
          </p:cNvSpPr>
          <p:nvPr/>
        </p:nvSpPr>
        <p:spPr bwMode="auto">
          <a:xfrm>
            <a:off x="3257322" y="1693304"/>
            <a:ext cx="8441334" cy="8392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2515" tIns="42515" rIns="42515" bIns="42515" anchor="ctr"/>
          <a:lstStyle/>
          <a:p>
            <a:pPr algn="l">
              <a:defRPr/>
            </a:pPr>
            <a:r>
              <a:rPr lang="en-US" sz="2800" dirty="0">
                <a:cs typeface="Helvetica Light" charset="0"/>
              </a:rPr>
              <a:t>Ratios of co-occurrence probabilities can encode meaning components</a:t>
            </a:r>
          </a:p>
        </p:txBody>
      </p:sp>
      <p:sp>
        <p:nvSpPr>
          <p:cNvPr id="5" name="AutoShape 3"/>
          <p:cNvSpPr>
            <a:spLocks/>
          </p:cNvSpPr>
          <p:nvPr/>
        </p:nvSpPr>
        <p:spPr bwMode="auto">
          <a:xfrm>
            <a:off x="510481" y="1636151"/>
            <a:ext cx="3083719" cy="4553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2515" tIns="42515" rIns="42515" bIns="42515" anchor="ctr"/>
          <a:lstStyle/>
          <a:p>
            <a:pPr>
              <a:defRPr/>
            </a:pPr>
            <a:r>
              <a:rPr lang="en-US" sz="2800" dirty="0">
                <a:solidFill>
                  <a:srgbClr val="C82506"/>
                </a:solidFill>
                <a:cs typeface="Helvetica Light" charset="0"/>
              </a:rPr>
              <a:t>Crucial insight: </a:t>
            </a:r>
            <a:endParaRPr lang="en-US" sz="2800" dirty="0">
              <a:cs typeface="Helvetica Light" charset="0"/>
            </a:endParaRPr>
          </a:p>
        </p:txBody>
      </p:sp>
      <p:grpSp>
        <p:nvGrpSpPr>
          <p:cNvPr id="6" name="Group 4"/>
          <p:cNvGrpSpPr>
            <a:grpSpLocks/>
          </p:cNvGrpSpPr>
          <p:nvPr/>
        </p:nvGrpSpPr>
        <p:grpSpPr bwMode="auto">
          <a:xfrm>
            <a:off x="852348" y="2698543"/>
            <a:ext cx="10921009" cy="1402776"/>
            <a:chOff x="-1" y="-1"/>
            <a:chExt cx="11650299" cy="1996731"/>
          </a:xfrm>
        </p:grpSpPr>
        <p:sp>
          <p:nvSpPr>
            <p:cNvPr id="7" name="AutoShape 5"/>
            <p:cNvSpPr>
              <a:spLocks/>
            </p:cNvSpPr>
            <p:nvPr/>
          </p:nvSpPr>
          <p:spPr bwMode="auto">
            <a:xfrm>
              <a:off x="2154464" y="30183"/>
              <a:ext cx="1863921"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i="1" dirty="0">
                  <a:latin typeface="Times"/>
                  <a:cs typeface="Times"/>
                </a:rPr>
                <a:t>x</a:t>
              </a:r>
              <a:r>
                <a:rPr lang="en-US" sz="1863" dirty="0">
                  <a:cs typeface="Helvetica Light" charset="0"/>
                </a:rPr>
                <a:t> = solid</a:t>
              </a:r>
            </a:p>
          </p:txBody>
        </p:sp>
        <p:sp>
          <p:nvSpPr>
            <p:cNvPr id="8" name="AutoShape 6"/>
            <p:cNvSpPr>
              <a:spLocks/>
            </p:cNvSpPr>
            <p:nvPr/>
          </p:nvSpPr>
          <p:spPr bwMode="auto">
            <a:xfrm>
              <a:off x="6393534" y="30183"/>
              <a:ext cx="2398964"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i="1" dirty="0">
                  <a:latin typeface="Times"/>
                  <a:cs typeface="Times"/>
                </a:rPr>
                <a:t>  x</a:t>
              </a:r>
              <a:r>
                <a:rPr lang="en-US" sz="1863" dirty="0">
                  <a:cs typeface="Helvetica Light" charset="0"/>
                </a:rPr>
                <a:t> = water   </a:t>
              </a:r>
            </a:p>
          </p:txBody>
        </p:sp>
        <p:sp>
          <p:nvSpPr>
            <p:cNvPr id="9" name="AutoShape 7"/>
            <p:cNvSpPr>
              <a:spLocks/>
            </p:cNvSpPr>
            <p:nvPr/>
          </p:nvSpPr>
          <p:spPr bwMode="auto">
            <a:xfrm>
              <a:off x="2508513" y="1048478"/>
              <a:ext cx="1155821"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dirty="0">
                  <a:solidFill>
                    <a:srgbClr val="C82506"/>
                  </a:solidFill>
                  <a:cs typeface="Helvetica Light" charset="0"/>
                </a:rPr>
                <a:t>large</a:t>
              </a:r>
              <a:endParaRPr lang="en-US" sz="2800" dirty="0">
                <a:cs typeface="Helvetica Light" charset="0"/>
              </a:endParaRPr>
            </a:p>
          </p:txBody>
        </p:sp>
        <p:grpSp>
          <p:nvGrpSpPr>
            <p:cNvPr id="10" name="Group 8"/>
            <p:cNvGrpSpPr>
              <a:grpSpLocks/>
            </p:cNvGrpSpPr>
            <p:nvPr/>
          </p:nvGrpSpPr>
          <p:grpSpPr bwMode="auto">
            <a:xfrm>
              <a:off x="4424266" y="34741"/>
              <a:ext cx="1661008" cy="1666841"/>
              <a:chOff x="0" y="0"/>
              <a:chExt cx="1661008" cy="1666840"/>
            </a:xfrm>
          </p:grpSpPr>
          <p:sp>
            <p:nvSpPr>
              <p:cNvPr id="21" name="AutoShape 9"/>
              <p:cNvSpPr>
                <a:spLocks/>
              </p:cNvSpPr>
              <p:nvPr/>
            </p:nvSpPr>
            <p:spPr bwMode="auto">
              <a:xfrm>
                <a:off x="561" y="207"/>
                <a:ext cx="1660699" cy="648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i="1" dirty="0">
                    <a:latin typeface="Times"/>
                    <a:cs typeface="Times"/>
                  </a:rPr>
                  <a:t>x</a:t>
                </a:r>
                <a:r>
                  <a:rPr lang="en-US" sz="1863" dirty="0">
                    <a:cs typeface="Helvetica Light" charset="0"/>
                  </a:rPr>
                  <a:t> = gas</a:t>
                </a:r>
              </a:p>
            </p:txBody>
          </p:sp>
          <p:sp>
            <p:nvSpPr>
              <p:cNvPr id="22" name="AutoShape 10"/>
              <p:cNvSpPr>
                <a:spLocks/>
              </p:cNvSpPr>
              <p:nvPr/>
            </p:nvSpPr>
            <p:spPr bwMode="auto">
              <a:xfrm>
                <a:off x="335558" y="1018503"/>
                <a:ext cx="1181224" cy="648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0365C0"/>
                    </a:solidFill>
                    <a:cs typeface="Helvetica Light" charset="0"/>
                  </a:rPr>
                  <a:t>small</a:t>
                </a:r>
                <a:endParaRPr lang="en-US" sz="2800">
                  <a:cs typeface="Helvetica Light" charset="0"/>
                </a:endParaRPr>
              </a:p>
            </p:txBody>
          </p:sp>
        </p:grpSp>
        <p:sp>
          <p:nvSpPr>
            <p:cNvPr id="11" name="Line 11"/>
            <p:cNvSpPr>
              <a:spLocks noChangeShapeType="1"/>
            </p:cNvSpPr>
            <p:nvPr/>
          </p:nvSpPr>
          <p:spPr bwMode="auto">
            <a:xfrm flipV="1">
              <a:off x="17465" y="676744"/>
              <a:ext cx="11350228"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12" name="Line 12"/>
            <p:cNvSpPr>
              <a:spLocks noChangeShapeType="1"/>
            </p:cNvSpPr>
            <p:nvPr/>
          </p:nvSpPr>
          <p:spPr bwMode="auto">
            <a:xfrm flipV="1">
              <a:off x="1935366" y="-1"/>
              <a:ext cx="0" cy="1860256"/>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pic>
          <p:nvPicPr>
            <p:cNvPr id="13" name="Picture 13" descr="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056418"/>
              <a:ext cx="1399898" cy="5573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 name="AutoShape 14"/>
            <p:cNvSpPr>
              <a:spLocks/>
            </p:cNvSpPr>
            <p:nvPr/>
          </p:nvSpPr>
          <p:spPr bwMode="auto">
            <a:xfrm>
              <a:off x="8795673" y="30183"/>
              <a:ext cx="2854625"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i="1" dirty="0">
                  <a:latin typeface="Times"/>
                  <a:cs typeface="Times"/>
                </a:rPr>
                <a:t>  x</a:t>
              </a:r>
              <a:r>
                <a:rPr lang="en-US" sz="1863" dirty="0">
                  <a:cs typeface="Helvetica Light" charset="0"/>
                </a:rPr>
                <a:t> = random   </a:t>
              </a:r>
            </a:p>
          </p:txBody>
        </p:sp>
        <p:sp>
          <p:nvSpPr>
            <p:cNvPr id="15" name="AutoShape 15"/>
            <p:cNvSpPr>
              <a:spLocks/>
            </p:cNvSpPr>
            <p:nvPr/>
          </p:nvSpPr>
          <p:spPr bwMode="auto">
            <a:xfrm>
              <a:off x="9441854" y="1048478"/>
              <a:ext cx="1181224"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0365C0"/>
                  </a:solidFill>
                  <a:cs typeface="Helvetica Light" charset="0"/>
                </a:rPr>
                <a:t>small</a:t>
              </a:r>
              <a:endParaRPr lang="en-US" sz="2800">
                <a:cs typeface="Helvetica Light" charset="0"/>
              </a:endParaRPr>
            </a:p>
          </p:txBody>
        </p:sp>
        <p:sp>
          <p:nvSpPr>
            <p:cNvPr id="16" name="AutoShape 16"/>
            <p:cNvSpPr>
              <a:spLocks/>
            </p:cNvSpPr>
            <p:nvPr/>
          </p:nvSpPr>
          <p:spPr bwMode="auto">
            <a:xfrm>
              <a:off x="6903175" y="1048478"/>
              <a:ext cx="1155821"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C82506"/>
                  </a:solidFill>
                  <a:cs typeface="Helvetica Light" charset="0"/>
                </a:rPr>
                <a:t>large</a:t>
              </a:r>
              <a:endParaRPr lang="en-US" sz="2800">
                <a:cs typeface="Helvetica Light" charset="0"/>
              </a:endParaRPr>
            </a:p>
          </p:txBody>
        </p:sp>
        <p:sp>
          <p:nvSpPr>
            <p:cNvPr id="17" name="Line 17"/>
            <p:cNvSpPr>
              <a:spLocks noChangeShapeType="1"/>
            </p:cNvSpPr>
            <p:nvPr/>
          </p:nvSpPr>
          <p:spPr bwMode="auto">
            <a:xfrm flipV="1">
              <a:off x="17465" y="1996730"/>
              <a:ext cx="11350228"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18" name="Line 18"/>
            <p:cNvSpPr>
              <a:spLocks noChangeShapeType="1"/>
            </p:cNvSpPr>
            <p:nvPr/>
          </p:nvSpPr>
          <p:spPr bwMode="auto">
            <a:xfrm flipV="1">
              <a:off x="4234308" y="9531"/>
              <a:ext cx="0" cy="1861844"/>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19" name="Line 19"/>
            <p:cNvSpPr>
              <a:spLocks noChangeShapeType="1"/>
            </p:cNvSpPr>
            <p:nvPr/>
          </p:nvSpPr>
          <p:spPr bwMode="auto">
            <a:xfrm flipV="1">
              <a:off x="6406236" y="9531"/>
              <a:ext cx="0" cy="1861844"/>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20" name="Line 20"/>
            <p:cNvSpPr>
              <a:spLocks noChangeShapeType="1"/>
            </p:cNvSpPr>
            <p:nvPr/>
          </p:nvSpPr>
          <p:spPr bwMode="auto">
            <a:xfrm flipV="1">
              <a:off x="8808375" y="6353"/>
              <a:ext cx="0" cy="1860256"/>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grpSp>
      <p:grpSp>
        <p:nvGrpSpPr>
          <p:cNvPr id="23" name="Group 21"/>
          <p:cNvGrpSpPr>
            <a:grpSpLocks/>
          </p:cNvGrpSpPr>
          <p:nvPr/>
        </p:nvGrpSpPr>
        <p:grpSpPr bwMode="auto">
          <a:xfrm>
            <a:off x="568048" y="3985350"/>
            <a:ext cx="10760314" cy="1161798"/>
            <a:chOff x="204758" y="0"/>
            <a:chExt cx="11478536" cy="1652234"/>
          </a:xfrm>
        </p:grpSpPr>
        <p:grpSp>
          <p:nvGrpSpPr>
            <p:cNvPr id="24" name="Group 22"/>
            <p:cNvGrpSpPr>
              <a:grpSpLocks/>
            </p:cNvGrpSpPr>
            <p:nvPr/>
          </p:nvGrpSpPr>
          <p:grpSpPr bwMode="auto">
            <a:xfrm>
              <a:off x="204758" y="503135"/>
              <a:ext cx="10900642" cy="658679"/>
              <a:chOff x="204758" y="724"/>
              <a:chExt cx="10900642" cy="658678"/>
            </a:xfrm>
          </p:grpSpPr>
          <p:pic>
            <p:nvPicPr>
              <p:cNvPr id="30" name="Picture 23"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758" y="100721"/>
                <a:ext cx="1975604" cy="5568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1" name="AutoShape 24"/>
              <p:cNvSpPr>
                <a:spLocks/>
              </p:cNvSpPr>
              <p:nvPr/>
            </p:nvSpPr>
            <p:spPr bwMode="auto">
              <a:xfrm>
                <a:off x="3016477" y="724"/>
                <a:ext cx="1181189" cy="6459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0365C0"/>
                    </a:solidFill>
                    <a:cs typeface="Helvetica Light" charset="0"/>
                  </a:rPr>
                  <a:t>small</a:t>
                </a:r>
                <a:endParaRPr lang="en-US" sz="2800">
                  <a:cs typeface="Helvetica Light" charset="0"/>
                </a:endParaRPr>
              </a:p>
            </p:txBody>
          </p:sp>
          <p:sp>
            <p:nvSpPr>
              <p:cNvPr id="32" name="AutoShape 25"/>
              <p:cNvSpPr>
                <a:spLocks/>
              </p:cNvSpPr>
              <p:nvPr/>
            </p:nvSpPr>
            <p:spPr bwMode="auto">
              <a:xfrm>
                <a:off x="5185165" y="13421"/>
                <a:ext cx="1155787" cy="6459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C82506"/>
                    </a:solidFill>
                    <a:cs typeface="Helvetica Light" charset="0"/>
                  </a:rPr>
                  <a:t>large</a:t>
                </a:r>
                <a:endParaRPr lang="en-US" sz="2800">
                  <a:cs typeface="Helvetica Light" charset="0"/>
                </a:endParaRPr>
              </a:p>
            </p:txBody>
          </p:sp>
          <p:sp>
            <p:nvSpPr>
              <p:cNvPr id="33" name="AutoShape 26"/>
              <p:cNvSpPr>
                <a:spLocks/>
              </p:cNvSpPr>
              <p:nvPr/>
            </p:nvSpPr>
            <p:spPr bwMode="auto">
              <a:xfrm>
                <a:off x="7412596" y="13421"/>
                <a:ext cx="1155787" cy="6459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C82506"/>
                    </a:solidFill>
                    <a:cs typeface="Helvetica Light" charset="0"/>
                  </a:rPr>
                  <a:t>large</a:t>
                </a:r>
                <a:endParaRPr lang="en-US" sz="2800">
                  <a:cs typeface="Helvetica Light" charset="0"/>
                </a:endParaRPr>
              </a:p>
            </p:txBody>
          </p:sp>
          <p:sp>
            <p:nvSpPr>
              <p:cNvPr id="34" name="AutoShape 27"/>
              <p:cNvSpPr>
                <a:spLocks/>
              </p:cNvSpPr>
              <p:nvPr/>
            </p:nvSpPr>
            <p:spPr bwMode="auto">
              <a:xfrm>
                <a:off x="9924211" y="13421"/>
                <a:ext cx="1181189" cy="6459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0365C0"/>
                    </a:solidFill>
                    <a:cs typeface="Helvetica Light" charset="0"/>
                  </a:rPr>
                  <a:t>small</a:t>
                </a:r>
                <a:endParaRPr lang="en-US" sz="2800">
                  <a:cs typeface="Helvetica Light" charset="0"/>
                </a:endParaRPr>
              </a:p>
            </p:txBody>
          </p:sp>
        </p:grpSp>
        <p:sp>
          <p:nvSpPr>
            <p:cNvPr id="25" name="Line 28"/>
            <p:cNvSpPr>
              <a:spLocks noChangeShapeType="1"/>
            </p:cNvSpPr>
            <p:nvPr/>
          </p:nvSpPr>
          <p:spPr bwMode="auto">
            <a:xfrm flipV="1">
              <a:off x="333399" y="1652234"/>
              <a:ext cx="11349895"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26" name="Line 29"/>
            <p:cNvSpPr>
              <a:spLocks noChangeShapeType="1"/>
            </p:cNvSpPr>
            <p:nvPr/>
          </p:nvSpPr>
          <p:spPr bwMode="auto">
            <a:xfrm flipV="1">
              <a:off x="2443346"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27" name="Line 30"/>
            <p:cNvSpPr>
              <a:spLocks noChangeShapeType="1"/>
            </p:cNvSpPr>
            <p:nvPr/>
          </p:nvSpPr>
          <p:spPr bwMode="auto">
            <a:xfrm flipV="1">
              <a:off x="4740632"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28" name="Line 31"/>
            <p:cNvSpPr>
              <a:spLocks noChangeShapeType="1"/>
            </p:cNvSpPr>
            <p:nvPr/>
          </p:nvSpPr>
          <p:spPr bwMode="auto">
            <a:xfrm flipV="1">
              <a:off x="6914084" y="23807"/>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29" name="Line 32"/>
            <p:cNvSpPr>
              <a:spLocks noChangeShapeType="1"/>
            </p:cNvSpPr>
            <p:nvPr/>
          </p:nvSpPr>
          <p:spPr bwMode="auto">
            <a:xfrm flipV="1">
              <a:off x="9322503" y="9523"/>
              <a:ext cx="0" cy="1598288"/>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grpSp>
      <p:grpSp>
        <p:nvGrpSpPr>
          <p:cNvPr id="35" name="Group 33"/>
          <p:cNvGrpSpPr>
            <a:grpSpLocks/>
          </p:cNvGrpSpPr>
          <p:nvPr/>
        </p:nvGrpSpPr>
        <p:grpSpPr bwMode="auto">
          <a:xfrm>
            <a:off x="541278" y="5128189"/>
            <a:ext cx="10787083" cy="1139490"/>
            <a:chOff x="122214" y="0"/>
            <a:chExt cx="11505948" cy="1620509"/>
          </a:xfrm>
        </p:grpSpPr>
        <p:sp>
          <p:nvSpPr>
            <p:cNvPr id="36" name="AutoShape 34"/>
            <p:cNvSpPr>
              <a:spLocks/>
            </p:cNvSpPr>
            <p:nvPr/>
          </p:nvSpPr>
          <p:spPr bwMode="auto">
            <a:xfrm>
              <a:off x="7599183" y="514246"/>
              <a:ext cx="669909" cy="647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cs typeface="Helvetica Light" charset="0"/>
                </a:rPr>
                <a:t>~1</a:t>
              </a:r>
            </a:p>
          </p:txBody>
        </p:sp>
        <p:sp>
          <p:nvSpPr>
            <p:cNvPr id="37" name="AutoShape 35"/>
            <p:cNvSpPr>
              <a:spLocks/>
            </p:cNvSpPr>
            <p:nvPr/>
          </p:nvSpPr>
          <p:spPr bwMode="auto">
            <a:xfrm>
              <a:off x="10124835" y="514246"/>
              <a:ext cx="669909" cy="647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cs typeface="Helvetica Light" charset="0"/>
                </a:rPr>
                <a:t>~1</a:t>
              </a:r>
            </a:p>
          </p:txBody>
        </p:sp>
        <p:sp>
          <p:nvSpPr>
            <p:cNvPr id="38" name="Line 36"/>
            <p:cNvSpPr>
              <a:spLocks noChangeShapeType="1"/>
            </p:cNvSpPr>
            <p:nvPr/>
          </p:nvSpPr>
          <p:spPr bwMode="auto">
            <a:xfrm flipV="1">
              <a:off x="279393" y="1620509"/>
              <a:ext cx="11348769"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39" name="Line 37"/>
            <p:cNvSpPr>
              <a:spLocks noChangeShapeType="1"/>
            </p:cNvSpPr>
            <p:nvPr/>
          </p:nvSpPr>
          <p:spPr bwMode="auto">
            <a:xfrm flipV="1">
              <a:off x="2389131"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40" name="Line 38"/>
            <p:cNvSpPr>
              <a:spLocks noChangeShapeType="1"/>
            </p:cNvSpPr>
            <p:nvPr/>
          </p:nvSpPr>
          <p:spPr bwMode="auto">
            <a:xfrm flipV="1">
              <a:off x="4684602"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41" name="Line 39"/>
            <p:cNvSpPr>
              <a:spLocks noChangeShapeType="1"/>
            </p:cNvSpPr>
            <p:nvPr/>
          </p:nvSpPr>
          <p:spPr bwMode="auto">
            <a:xfrm flipV="1">
              <a:off x="6859425" y="23807"/>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sp>
          <p:nvSpPr>
            <p:cNvPr id="42" name="Line 40"/>
            <p:cNvSpPr>
              <a:spLocks noChangeShapeType="1"/>
            </p:cNvSpPr>
            <p:nvPr/>
          </p:nvSpPr>
          <p:spPr bwMode="auto">
            <a:xfrm flipV="1">
              <a:off x="9267605" y="9523"/>
              <a:ext cx="0" cy="1598288"/>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2800">
                <a:cs typeface="Helvetica Light" charset="0"/>
              </a:endParaRPr>
            </a:p>
          </p:txBody>
        </p:sp>
        <p:pic>
          <p:nvPicPr>
            <p:cNvPr id="43" name="Picture 41" descr="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214" y="250772"/>
              <a:ext cx="2020560" cy="129431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4" name="AutoShape 42"/>
            <p:cNvSpPr>
              <a:spLocks/>
            </p:cNvSpPr>
            <p:nvPr/>
          </p:nvSpPr>
          <p:spPr bwMode="auto">
            <a:xfrm>
              <a:off x="2909819" y="472979"/>
              <a:ext cx="1155673" cy="647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C82506"/>
                  </a:solidFill>
                  <a:cs typeface="Helvetica Light" charset="0"/>
                </a:rPr>
                <a:t>large</a:t>
              </a:r>
              <a:endParaRPr lang="en-US" sz="2800">
                <a:cs typeface="Helvetica Light" charset="0"/>
              </a:endParaRPr>
            </a:p>
          </p:txBody>
        </p:sp>
        <p:sp>
          <p:nvSpPr>
            <p:cNvPr id="45" name="AutoShape 43"/>
            <p:cNvSpPr>
              <a:spLocks/>
            </p:cNvSpPr>
            <p:nvPr/>
          </p:nvSpPr>
          <p:spPr bwMode="auto">
            <a:xfrm>
              <a:off x="5181477" y="542815"/>
              <a:ext cx="1181072" cy="647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a:solidFill>
                    <a:srgbClr val="0365C0"/>
                  </a:solidFill>
                  <a:cs typeface="Helvetica Light" charset="0"/>
                </a:rPr>
                <a:t>small</a:t>
              </a:r>
              <a:endParaRPr lang="en-US" sz="2800">
                <a:cs typeface="Helvetica Light" charset="0"/>
              </a:endParaRPr>
            </a:p>
          </p:txBody>
        </p:sp>
      </p:grpSp>
      <p:sp>
        <p:nvSpPr>
          <p:cNvPr id="3" name="Rectangle 2">
            <a:extLst>
              <a:ext uri="{FF2B5EF4-FFF2-40B4-BE49-F238E27FC236}">
                <a16:creationId xmlns:a16="http://schemas.microsoft.com/office/drawing/2014/main" id="{176D6628-230B-416C-BE59-E5876BBFA659}"/>
              </a:ext>
            </a:extLst>
          </p:cNvPr>
          <p:cNvSpPr/>
          <p:nvPr/>
        </p:nvSpPr>
        <p:spPr>
          <a:xfrm>
            <a:off x="2841703" y="2590799"/>
            <a:ext cx="1142999" cy="520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D39A74B-D259-43F0-8CF6-932903AB0BD9}"/>
              </a:ext>
            </a:extLst>
          </p:cNvPr>
          <p:cNvSpPr txBox="1"/>
          <p:nvPr/>
        </p:nvSpPr>
        <p:spPr>
          <a:xfrm>
            <a:off x="304568" y="2414008"/>
            <a:ext cx="1683835"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Probe word</a:t>
            </a:r>
          </a:p>
        </p:txBody>
      </p:sp>
      <p:cxnSp>
        <p:nvCxnSpPr>
          <p:cNvPr id="47" name="Straight Arrow Connector 46">
            <a:extLst>
              <a:ext uri="{FF2B5EF4-FFF2-40B4-BE49-F238E27FC236}">
                <a16:creationId xmlns:a16="http://schemas.microsoft.com/office/drawing/2014/main" id="{0C33C19A-56B4-4A45-8DF7-7BF95420CE54}"/>
              </a:ext>
            </a:extLst>
          </p:cNvPr>
          <p:cNvCxnSpPr/>
          <p:nvPr/>
        </p:nvCxnSpPr>
        <p:spPr>
          <a:xfrm>
            <a:off x="1622038" y="2579185"/>
            <a:ext cx="1193181" cy="24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33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0AE4-3CF6-5228-5F28-30A4A5F2AA1E}"/>
              </a:ext>
            </a:extLst>
          </p:cNvPr>
          <p:cNvSpPr>
            <a:spLocks noGrp="1"/>
          </p:cNvSpPr>
          <p:nvPr>
            <p:ph type="title"/>
          </p:nvPr>
        </p:nvSpPr>
        <p:spPr/>
        <p:txBody>
          <a:bodyPr/>
          <a:lstStyle/>
          <a:p>
            <a:r>
              <a:rPr lang="en-US"/>
              <a:t>Word Embedding</a:t>
            </a:r>
            <a:endParaRPr lang="en-US" dirty="0"/>
          </a:p>
        </p:txBody>
      </p:sp>
      <p:pic>
        <p:nvPicPr>
          <p:cNvPr id="5" name="Content Placeholder 4" descr="A diagram of a word embedding&#10;&#10;Description automatically generated">
            <a:extLst>
              <a:ext uri="{FF2B5EF4-FFF2-40B4-BE49-F238E27FC236}">
                <a16:creationId xmlns:a16="http://schemas.microsoft.com/office/drawing/2014/main" id="{756B7D02-5F04-6004-4474-120DA3AD32B1}"/>
              </a:ext>
            </a:extLst>
          </p:cNvPr>
          <p:cNvPicPr>
            <a:picLocks noGrp="1" noChangeAspect="1"/>
          </p:cNvPicPr>
          <p:nvPr>
            <p:ph idx="1"/>
          </p:nvPr>
        </p:nvPicPr>
        <p:blipFill>
          <a:blip r:embed="rId2"/>
          <a:stretch>
            <a:fillRect/>
          </a:stretch>
        </p:blipFill>
        <p:spPr>
          <a:xfrm>
            <a:off x="1600868" y="1825625"/>
            <a:ext cx="8990264" cy="4351338"/>
          </a:xfrm>
        </p:spPr>
      </p:pic>
    </p:spTree>
    <p:extLst>
      <p:ext uri="{BB962C8B-B14F-4D97-AF65-F5344CB8AC3E}">
        <p14:creationId xmlns:p14="http://schemas.microsoft.com/office/powerpoint/2010/main" val="2513728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Helvetica Light" charset="0"/>
              </a:rPr>
              <a:t>Encoding meaning in vector differences</a:t>
            </a:r>
            <a:endParaRPr lang="en-US" dirty="0"/>
          </a:p>
        </p:txBody>
      </p:sp>
      <p:sp>
        <p:nvSpPr>
          <p:cNvPr id="46" name="AutoShape 2"/>
          <p:cNvSpPr>
            <a:spLocks/>
          </p:cNvSpPr>
          <p:nvPr/>
        </p:nvSpPr>
        <p:spPr bwMode="auto">
          <a:xfrm>
            <a:off x="3257322" y="1693304"/>
            <a:ext cx="8441334" cy="8392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2515" tIns="42515" rIns="42515" bIns="42515" anchor="ctr"/>
          <a:lstStyle/>
          <a:p>
            <a:pPr algn="l">
              <a:defRPr/>
            </a:pPr>
            <a:r>
              <a:rPr lang="en-US" sz="2800" dirty="0">
                <a:cs typeface="Helvetica Light" charset="0"/>
              </a:rPr>
              <a:t>Ratios of co-occurrence probabilities can encode meaning components</a:t>
            </a:r>
          </a:p>
        </p:txBody>
      </p:sp>
      <p:sp>
        <p:nvSpPr>
          <p:cNvPr id="47" name="AutoShape 3"/>
          <p:cNvSpPr>
            <a:spLocks/>
          </p:cNvSpPr>
          <p:nvPr/>
        </p:nvSpPr>
        <p:spPr bwMode="auto">
          <a:xfrm>
            <a:off x="510481" y="1636151"/>
            <a:ext cx="3083719" cy="4553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2515" tIns="42515" rIns="42515" bIns="42515" anchor="ctr"/>
          <a:lstStyle/>
          <a:p>
            <a:pPr>
              <a:defRPr/>
            </a:pPr>
            <a:r>
              <a:rPr lang="en-US" sz="2800" dirty="0">
                <a:solidFill>
                  <a:srgbClr val="C82506"/>
                </a:solidFill>
                <a:cs typeface="Helvetica Light" charset="0"/>
              </a:rPr>
              <a:t>Crucial insight: </a:t>
            </a:r>
            <a:endParaRPr lang="en-US" sz="2800" dirty="0">
              <a:cs typeface="Helvetica Light" charset="0"/>
            </a:endParaRPr>
          </a:p>
        </p:txBody>
      </p:sp>
      <p:grpSp>
        <p:nvGrpSpPr>
          <p:cNvPr id="48" name="Group 4"/>
          <p:cNvGrpSpPr>
            <a:grpSpLocks/>
          </p:cNvGrpSpPr>
          <p:nvPr/>
        </p:nvGrpSpPr>
        <p:grpSpPr bwMode="auto">
          <a:xfrm>
            <a:off x="852348" y="2698543"/>
            <a:ext cx="10921009" cy="1402776"/>
            <a:chOff x="-1" y="-1"/>
            <a:chExt cx="11650299" cy="1996731"/>
          </a:xfrm>
        </p:grpSpPr>
        <p:sp>
          <p:nvSpPr>
            <p:cNvPr id="49" name="AutoShape 5"/>
            <p:cNvSpPr>
              <a:spLocks/>
            </p:cNvSpPr>
            <p:nvPr/>
          </p:nvSpPr>
          <p:spPr bwMode="auto">
            <a:xfrm>
              <a:off x="2154464" y="30183"/>
              <a:ext cx="1863921"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i="1" dirty="0">
                  <a:latin typeface="Times"/>
                  <a:cs typeface="Times"/>
                </a:rPr>
                <a:t>x</a:t>
              </a:r>
              <a:r>
                <a:rPr lang="en-US" sz="2800" dirty="0">
                  <a:cs typeface="Helvetica Light" charset="0"/>
                </a:rPr>
                <a:t> = solid</a:t>
              </a:r>
            </a:p>
          </p:txBody>
        </p:sp>
        <p:sp>
          <p:nvSpPr>
            <p:cNvPr id="50" name="AutoShape 6"/>
            <p:cNvSpPr>
              <a:spLocks/>
            </p:cNvSpPr>
            <p:nvPr/>
          </p:nvSpPr>
          <p:spPr bwMode="auto">
            <a:xfrm>
              <a:off x="6393534" y="30183"/>
              <a:ext cx="2398964"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i="1" dirty="0">
                  <a:latin typeface="Times"/>
                  <a:cs typeface="Times"/>
                </a:rPr>
                <a:t>  x</a:t>
              </a:r>
              <a:r>
                <a:rPr lang="en-US" sz="2800" dirty="0">
                  <a:cs typeface="Helvetica Light" charset="0"/>
                </a:rPr>
                <a:t> = water   </a:t>
              </a:r>
            </a:p>
          </p:txBody>
        </p:sp>
        <p:sp>
          <p:nvSpPr>
            <p:cNvPr id="51" name="AutoShape 7"/>
            <p:cNvSpPr>
              <a:spLocks/>
            </p:cNvSpPr>
            <p:nvPr/>
          </p:nvSpPr>
          <p:spPr bwMode="auto">
            <a:xfrm>
              <a:off x="2246811" y="1048478"/>
              <a:ext cx="1832883" cy="6292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C82506"/>
                  </a:solidFill>
                  <a:cs typeface="Helvetica Light" charset="0"/>
                </a:rPr>
                <a:t>1.9 x 10</a:t>
              </a:r>
              <a:r>
                <a:rPr lang="en-US" sz="3137" baseline="32000" dirty="0">
                  <a:solidFill>
                    <a:srgbClr val="C82506"/>
                  </a:solidFill>
                  <a:cs typeface="Helvetica Light" charset="0"/>
                </a:rPr>
                <a:t>-4</a:t>
              </a:r>
              <a:endParaRPr lang="en-US" sz="1863" dirty="0">
                <a:cs typeface="Helvetica Light" charset="0"/>
              </a:endParaRPr>
            </a:p>
          </p:txBody>
        </p:sp>
        <p:sp>
          <p:nvSpPr>
            <p:cNvPr id="52" name="AutoShape 9"/>
            <p:cNvSpPr>
              <a:spLocks/>
            </p:cNvSpPr>
            <p:nvPr/>
          </p:nvSpPr>
          <p:spPr bwMode="auto">
            <a:xfrm>
              <a:off x="4424827" y="34948"/>
              <a:ext cx="1660699" cy="648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i="1" dirty="0">
                  <a:latin typeface="Times"/>
                  <a:cs typeface="Times"/>
                </a:rPr>
                <a:t>x</a:t>
              </a:r>
              <a:r>
                <a:rPr lang="en-US" sz="2800" dirty="0">
                  <a:cs typeface="Helvetica Light" charset="0"/>
                </a:rPr>
                <a:t> = gas</a:t>
              </a:r>
            </a:p>
          </p:txBody>
        </p:sp>
        <p:sp>
          <p:nvSpPr>
            <p:cNvPr id="53" name="Line 11"/>
            <p:cNvSpPr>
              <a:spLocks noChangeShapeType="1"/>
            </p:cNvSpPr>
            <p:nvPr/>
          </p:nvSpPr>
          <p:spPr bwMode="auto">
            <a:xfrm flipV="1">
              <a:off x="17465" y="676744"/>
              <a:ext cx="11350228"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54" name="Line 12"/>
            <p:cNvSpPr>
              <a:spLocks noChangeShapeType="1"/>
            </p:cNvSpPr>
            <p:nvPr/>
          </p:nvSpPr>
          <p:spPr bwMode="auto">
            <a:xfrm flipV="1">
              <a:off x="1935366" y="-1"/>
              <a:ext cx="0" cy="1860256"/>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pic>
          <p:nvPicPr>
            <p:cNvPr id="55" name="Picture 13"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056418"/>
              <a:ext cx="1399898" cy="5573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6" name="AutoShape 14"/>
            <p:cNvSpPr>
              <a:spLocks/>
            </p:cNvSpPr>
            <p:nvPr/>
          </p:nvSpPr>
          <p:spPr bwMode="auto">
            <a:xfrm>
              <a:off x="8795673" y="30183"/>
              <a:ext cx="2854625" cy="64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2800" i="1" dirty="0">
                  <a:latin typeface="Times"/>
                  <a:cs typeface="Times"/>
                </a:rPr>
                <a:t>  x</a:t>
              </a:r>
              <a:r>
                <a:rPr lang="en-US" sz="2800" dirty="0">
                  <a:cs typeface="Helvetica Light" charset="0"/>
                </a:rPr>
                <a:t> = fashion</a:t>
              </a:r>
            </a:p>
          </p:txBody>
        </p:sp>
        <p:sp>
          <p:nvSpPr>
            <p:cNvPr id="57" name="Line 17"/>
            <p:cNvSpPr>
              <a:spLocks noChangeShapeType="1"/>
            </p:cNvSpPr>
            <p:nvPr/>
          </p:nvSpPr>
          <p:spPr bwMode="auto">
            <a:xfrm flipV="1">
              <a:off x="17465" y="1996730"/>
              <a:ext cx="11350228"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58" name="Line 18"/>
            <p:cNvSpPr>
              <a:spLocks noChangeShapeType="1"/>
            </p:cNvSpPr>
            <p:nvPr/>
          </p:nvSpPr>
          <p:spPr bwMode="auto">
            <a:xfrm flipV="1">
              <a:off x="4234308" y="9531"/>
              <a:ext cx="0" cy="1861844"/>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59" name="Line 19"/>
            <p:cNvSpPr>
              <a:spLocks noChangeShapeType="1"/>
            </p:cNvSpPr>
            <p:nvPr/>
          </p:nvSpPr>
          <p:spPr bwMode="auto">
            <a:xfrm flipV="1">
              <a:off x="6406236" y="9531"/>
              <a:ext cx="0" cy="1861844"/>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60" name="Line 20"/>
            <p:cNvSpPr>
              <a:spLocks noChangeShapeType="1"/>
            </p:cNvSpPr>
            <p:nvPr/>
          </p:nvSpPr>
          <p:spPr bwMode="auto">
            <a:xfrm flipV="1">
              <a:off x="8808375" y="6353"/>
              <a:ext cx="0" cy="1860256"/>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grpSp>
      <p:grpSp>
        <p:nvGrpSpPr>
          <p:cNvPr id="61" name="Group 21"/>
          <p:cNvGrpSpPr>
            <a:grpSpLocks/>
          </p:cNvGrpSpPr>
          <p:nvPr/>
        </p:nvGrpSpPr>
        <p:grpSpPr bwMode="auto">
          <a:xfrm>
            <a:off x="568048" y="3985350"/>
            <a:ext cx="10760314" cy="1161798"/>
            <a:chOff x="204758" y="0"/>
            <a:chExt cx="11478536" cy="1652234"/>
          </a:xfrm>
        </p:grpSpPr>
        <p:grpSp>
          <p:nvGrpSpPr>
            <p:cNvPr id="62" name="Group 22"/>
            <p:cNvGrpSpPr>
              <a:grpSpLocks/>
            </p:cNvGrpSpPr>
            <p:nvPr/>
          </p:nvGrpSpPr>
          <p:grpSpPr bwMode="auto">
            <a:xfrm>
              <a:off x="204758" y="503135"/>
              <a:ext cx="4303164" cy="656854"/>
              <a:chOff x="204758" y="724"/>
              <a:chExt cx="4303164" cy="656853"/>
            </a:xfrm>
          </p:grpSpPr>
          <p:pic>
            <p:nvPicPr>
              <p:cNvPr id="68" name="Picture 23" descr="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758" y="100721"/>
                <a:ext cx="1975604" cy="5568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9" name="AutoShape 24"/>
              <p:cNvSpPr>
                <a:spLocks/>
              </p:cNvSpPr>
              <p:nvPr/>
            </p:nvSpPr>
            <p:spPr bwMode="auto">
              <a:xfrm>
                <a:off x="2754781" y="724"/>
                <a:ext cx="1753141" cy="617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0365C0"/>
                    </a:solidFill>
                    <a:cs typeface="Helvetica Light" charset="0"/>
                  </a:rPr>
                  <a:t>2.2 x 10</a:t>
                </a:r>
                <a:r>
                  <a:rPr lang="en-US" sz="3137" baseline="32000" dirty="0">
                    <a:solidFill>
                      <a:srgbClr val="0365C0"/>
                    </a:solidFill>
                    <a:cs typeface="Helvetica Light" charset="0"/>
                  </a:rPr>
                  <a:t>-5</a:t>
                </a:r>
                <a:endParaRPr lang="en-US" sz="1863" dirty="0">
                  <a:cs typeface="Helvetica Light" charset="0"/>
                </a:endParaRPr>
              </a:p>
            </p:txBody>
          </p:sp>
        </p:grpSp>
        <p:sp>
          <p:nvSpPr>
            <p:cNvPr id="63" name="Line 28"/>
            <p:cNvSpPr>
              <a:spLocks noChangeShapeType="1"/>
            </p:cNvSpPr>
            <p:nvPr/>
          </p:nvSpPr>
          <p:spPr bwMode="auto">
            <a:xfrm flipV="1">
              <a:off x="333399" y="1652234"/>
              <a:ext cx="11349895"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64" name="Line 29"/>
            <p:cNvSpPr>
              <a:spLocks noChangeShapeType="1"/>
            </p:cNvSpPr>
            <p:nvPr/>
          </p:nvSpPr>
          <p:spPr bwMode="auto">
            <a:xfrm flipV="1">
              <a:off x="2443346"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65" name="Line 30"/>
            <p:cNvSpPr>
              <a:spLocks noChangeShapeType="1"/>
            </p:cNvSpPr>
            <p:nvPr/>
          </p:nvSpPr>
          <p:spPr bwMode="auto">
            <a:xfrm flipV="1">
              <a:off x="4740632"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66" name="Line 31"/>
            <p:cNvSpPr>
              <a:spLocks noChangeShapeType="1"/>
            </p:cNvSpPr>
            <p:nvPr/>
          </p:nvSpPr>
          <p:spPr bwMode="auto">
            <a:xfrm flipV="1">
              <a:off x="6914084" y="23807"/>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67" name="Line 32"/>
            <p:cNvSpPr>
              <a:spLocks noChangeShapeType="1"/>
            </p:cNvSpPr>
            <p:nvPr/>
          </p:nvSpPr>
          <p:spPr bwMode="auto">
            <a:xfrm flipV="1">
              <a:off x="9322503" y="9523"/>
              <a:ext cx="0" cy="1598288"/>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grpSp>
      <p:grpSp>
        <p:nvGrpSpPr>
          <p:cNvPr id="70" name="Group 33"/>
          <p:cNvGrpSpPr>
            <a:grpSpLocks/>
          </p:cNvGrpSpPr>
          <p:nvPr/>
        </p:nvGrpSpPr>
        <p:grpSpPr bwMode="auto">
          <a:xfrm>
            <a:off x="541278" y="5128189"/>
            <a:ext cx="10787083" cy="1139490"/>
            <a:chOff x="122214" y="0"/>
            <a:chExt cx="11505948" cy="1620509"/>
          </a:xfrm>
        </p:grpSpPr>
        <p:sp>
          <p:nvSpPr>
            <p:cNvPr id="71" name="AutoShape 34"/>
            <p:cNvSpPr>
              <a:spLocks/>
            </p:cNvSpPr>
            <p:nvPr/>
          </p:nvSpPr>
          <p:spPr bwMode="auto">
            <a:xfrm>
              <a:off x="7599183" y="514246"/>
              <a:ext cx="1236737" cy="57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dirty="0">
                  <a:cs typeface="Helvetica Light" charset="0"/>
                </a:rPr>
                <a:t>1.36</a:t>
              </a:r>
            </a:p>
          </p:txBody>
        </p:sp>
        <p:sp>
          <p:nvSpPr>
            <p:cNvPr id="72" name="AutoShape 35"/>
            <p:cNvSpPr>
              <a:spLocks/>
            </p:cNvSpPr>
            <p:nvPr/>
          </p:nvSpPr>
          <p:spPr bwMode="auto">
            <a:xfrm>
              <a:off x="10124834" y="514244"/>
              <a:ext cx="1101495" cy="6813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1863" dirty="0">
                  <a:cs typeface="Helvetica Light" charset="0"/>
                </a:rPr>
                <a:t>0.96</a:t>
              </a:r>
            </a:p>
          </p:txBody>
        </p:sp>
        <p:sp>
          <p:nvSpPr>
            <p:cNvPr id="73" name="Line 36"/>
            <p:cNvSpPr>
              <a:spLocks noChangeShapeType="1"/>
            </p:cNvSpPr>
            <p:nvPr/>
          </p:nvSpPr>
          <p:spPr bwMode="auto">
            <a:xfrm flipV="1">
              <a:off x="279393" y="1620509"/>
              <a:ext cx="11348769" cy="0"/>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74" name="Line 37"/>
            <p:cNvSpPr>
              <a:spLocks noChangeShapeType="1"/>
            </p:cNvSpPr>
            <p:nvPr/>
          </p:nvSpPr>
          <p:spPr bwMode="auto">
            <a:xfrm flipV="1">
              <a:off x="2389131"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75" name="Line 38"/>
            <p:cNvSpPr>
              <a:spLocks noChangeShapeType="1"/>
            </p:cNvSpPr>
            <p:nvPr/>
          </p:nvSpPr>
          <p:spPr bwMode="auto">
            <a:xfrm flipV="1">
              <a:off x="4684602" y="0"/>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76" name="Line 39"/>
            <p:cNvSpPr>
              <a:spLocks noChangeShapeType="1"/>
            </p:cNvSpPr>
            <p:nvPr/>
          </p:nvSpPr>
          <p:spPr bwMode="auto">
            <a:xfrm flipV="1">
              <a:off x="6859425" y="23807"/>
              <a:ext cx="0" cy="1596702"/>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sp>
          <p:nvSpPr>
            <p:cNvPr id="77" name="Line 40"/>
            <p:cNvSpPr>
              <a:spLocks noChangeShapeType="1"/>
            </p:cNvSpPr>
            <p:nvPr/>
          </p:nvSpPr>
          <p:spPr bwMode="auto">
            <a:xfrm flipV="1">
              <a:off x="9267605" y="9523"/>
              <a:ext cx="0" cy="1598288"/>
            </a:xfrm>
            <a:prstGeom prst="line">
              <a:avLst/>
            </a:prstGeom>
            <a:noFill/>
            <a:ln w="25400" cap="flat" cmpd="sng">
              <a:solidFill>
                <a:srgbClr val="0000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endParaRPr lang="en-US" sz="1961">
                <a:cs typeface="Helvetica Light" charset="0"/>
              </a:endParaRPr>
            </a:p>
          </p:txBody>
        </p:sp>
        <p:pic>
          <p:nvPicPr>
            <p:cNvPr id="78" name="Picture 41" descr="past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214" y="250772"/>
              <a:ext cx="2020560" cy="1294314"/>
            </a:xfrm>
            <a:prstGeom prst="rect">
              <a:avLst/>
            </a:prstGeom>
            <a:noFill/>
            <a:ln>
              <a:solidFill>
                <a:srgbClr val="FF0000"/>
              </a:solid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79" name="AutoShape 7"/>
          <p:cNvSpPr>
            <a:spLocks/>
          </p:cNvSpPr>
          <p:nvPr/>
        </p:nvSpPr>
        <p:spPr bwMode="auto">
          <a:xfrm>
            <a:off x="2958513" y="5520658"/>
            <a:ext cx="1718148" cy="44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C82506"/>
                </a:solidFill>
                <a:cs typeface="Helvetica Light" charset="0"/>
              </a:rPr>
              <a:t>8.9</a:t>
            </a:r>
            <a:endParaRPr lang="en-US" sz="1863" dirty="0">
              <a:cs typeface="Helvetica Light" charset="0"/>
            </a:endParaRPr>
          </a:p>
        </p:txBody>
      </p:sp>
      <p:sp>
        <p:nvSpPr>
          <p:cNvPr id="80" name="AutoShape 7"/>
          <p:cNvSpPr>
            <a:spLocks/>
          </p:cNvSpPr>
          <p:nvPr/>
        </p:nvSpPr>
        <p:spPr bwMode="auto">
          <a:xfrm>
            <a:off x="4975469" y="4331562"/>
            <a:ext cx="1718148" cy="44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C82506"/>
                </a:solidFill>
                <a:cs typeface="Helvetica Light" charset="0"/>
              </a:rPr>
              <a:t>7.8 x 10</a:t>
            </a:r>
            <a:r>
              <a:rPr lang="en-US" sz="3137" baseline="32000" dirty="0">
                <a:solidFill>
                  <a:srgbClr val="C82506"/>
                </a:solidFill>
                <a:cs typeface="Helvetica Light" charset="0"/>
              </a:rPr>
              <a:t>-4</a:t>
            </a:r>
            <a:endParaRPr lang="en-US" sz="1863" dirty="0">
              <a:cs typeface="Helvetica Light" charset="0"/>
            </a:endParaRPr>
          </a:p>
        </p:txBody>
      </p:sp>
      <p:sp>
        <p:nvSpPr>
          <p:cNvPr id="81" name="AutoShape 7"/>
          <p:cNvSpPr>
            <a:spLocks/>
          </p:cNvSpPr>
          <p:nvPr/>
        </p:nvSpPr>
        <p:spPr bwMode="auto">
          <a:xfrm>
            <a:off x="7067127" y="4331562"/>
            <a:ext cx="1718148" cy="44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C82506"/>
                </a:solidFill>
                <a:cs typeface="Helvetica Light" charset="0"/>
              </a:rPr>
              <a:t>2.2 x 10</a:t>
            </a:r>
            <a:r>
              <a:rPr lang="en-US" sz="3137" baseline="32000" dirty="0">
                <a:solidFill>
                  <a:srgbClr val="C82506"/>
                </a:solidFill>
                <a:cs typeface="Helvetica Light" charset="0"/>
              </a:rPr>
              <a:t>-3</a:t>
            </a:r>
            <a:endParaRPr lang="en-US" sz="1863" dirty="0">
              <a:cs typeface="Helvetica Light" charset="0"/>
            </a:endParaRPr>
          </a:p>
        </p:txBody>
      </p:sp>
      <p:sp>
        <p:nvSpPr>
          <p:cNvPr id="82" name="AutoShape 7"/>
          <p:cNvSpPr>
            <a:spLocks/>
          </p:cNvSpPr>
          <p:nvPr/>
        </p:nvSpPr>
        <p:spPr bwMode="auto">
          <a:xfrm>
            <a:off x="7067127" y="3429000"/>
            <a:ext cx="1718148" cy="44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C82506"/>
                </a:solidFill>
                <a:cs typeface="Helvetica Light" charset="0"/>
              </a:rPr>
              <a:t>3.0 x 10</a:t>
            </a:r>
            <a:r>
              <a:rPr lang="en-US" sz="3137" baseline="32000" dirty="0">
                <a:solidFill>
                  <a:srgbClr val="C82506"/>
                </a:solidFill>
                <a:cs typeface="Helvetica Light" charset="0"/>
              </a:rPr>
              <a:t>-3</a:t>
            </a:r>
            <a:endParaRPr lang="en-US" sz="1863" dirty="0">
              <a:cs typeface="Helvetica Light" charset="0"/>
            </a:endParaRPr>
          </a:p>
        </p:txBody>
      </p:sp>
      <p:sp>
        <p:nvSpPr>
          <p:cNvPr id="83" name="AutoShape 24"/>
          <p:cNvSpPr>
            <a:spLocks/>
          </p:cNvSpPr>
          <p:nvPr/>
        </p:nvSpPr>
        <p:spPr bwMode="auto">
          <a:xfrm>
            <a:off x="9457593" y="3429000"/>
            <a:ext cx="1643445" cy="434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0365C0"/>
                </a:solidFill>
                <a:cs typeface="Helvetica Light" charset="0"/>
              </a:rPr>
              <a:t>1.7 x 10</a:t>
            </a:r>
            <a:r>
              <a:rPr lang="en-US" sz="3137" baseline="32000" dirty="0">
                <a:solidFill>
                  <a:srgbClr val="0365C0"/>
                </a:solidFill>
                <a:cs typeface="Helvetica Light" charset="0"/>
              </a:rPr>
              <a:t>-5</a:t>
            </a:r>
            <a:endParaRPr lang="en-US" sz="1863" dirty="0">
              <a:cs typeface="Helvetica Light" charset="0"/>
            </a:endParaRPr>
          </a:p>
        </p:txBody>
      </p:sp>
      <p:sp>
        <p:nvSpPr>
          <p:cNvPr id="84" name="AutoShape 24"/>
          <p:cNvSpPr>
            <a:spLocks/>
          </p:cNvSpPr>
          <p:nvPr/>
        </p:nvSpPr>
        <p:spPr bwMode="auto">
          <a:xfrm>
            <a:off x="9457593" y="4400127"/>
            <a:ext cx="1643445" cy="434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0365C0"/>
                </a:solidFill>
                <a:cs typeface="Helvetica Light" charset="0"/>
              </a:rPr>
              <a:t>1.8 x 10</a:t>
            </a:r>
            <a:r>
              <a:rPr lang="en-US" sz="3137" baseline="32000" dirty="0">
                <a:solidFill>
                  <a:srgbClr val="0365C0"/>
                </a:solidFill>
                <a:cs typeface="Helvetica Light" charset="0"/>
              </a:rPr>
              <a:t>-5</a:t>
            </a:r>
            <a:endParaRPr lang="en-US" sz="1863" dirty="0">
              <a:cs typeface="Helvetica Light" charset="0"/>
            </a:endParaRPr>
          </a:p>
        </p:txBody>
      </p:sp>
      <p:sp>
        <p:nvSpPr>
          <p:cNvPr id="85" name="AutoShape 24"/>
          <p:cNvSpPr>
            <a:spLocks/>
          </p:cNvSpPr>
          <p:nvPr/>
        </p:nvSpPr>
        <p:spPr bwMode="auto">
          <a:xfrm>
            <a:off x="4975469" y="3429000"/>
            <a:ext cx="1643445" cy="434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0365C0"/>
                </a:solidFill>
                <a:cs typeface="Helvetica Light" charset="0"/>
              </a:rPr>
              <a:t>6.6 x 10</a:t>
            </a:r>
            <a:r>
              <a:rPr lang="en-US" sz="3137" baseline="32000" dirty="0">
                <a:solidFill>
                  <a:srgbClr val="0365C0"/>
                </a:solidFill>
                <a:cs typeface="Helvetica Light" charset="0"/>
              </a:rPr>
              <a:t>-5</a:t>
            </a:r>
            <a:endParaRPr lang="en-US" sz="1863" dirty="0">
              <a:cs typeface="Helvetica Light" charset="0"/>
            </a:endParaRPr>
          </a:p>
        </p:txBody>
      </p:sp>
      <p:sp>
        <p:nvSpPr>
          <p:cNvPr id="86" name="AutoShape 24"/>
          <p:cNvSpPr>
            <a:spLocks/>
          </p:cNvSpPr>
          <p:nvPr/>
        </p:nvSpPr>
        <p:spPr bwMode="auto">
          <a:xfrm>
            <a:off x="4975469" y="5534371"/>
            <a:ext cx="1643445" cy="4344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9801" tIns="49801" rIns="49801" bIns="49801" anchor="ctr"/>
          <a:lstStyle/>
          <a:p>
            <a:pPr>
              <a:defRPr/>
            </a:pPr>
            <a:r>
              <a:rPr lang="en-US" sz="3137" dirty="0">
                <a:solidFill>
                  <a:srgbClr val="0365C0"/>
                </a:solidFill>
                <a:cs typeface="Helvetica Light" charset="0"/>
              </a:rPr>
              <a:t>8.5 x 10</a:t>
            </a:r>
            <a:r>
              <a:rPr lang="en-US" sz="3137" baseline="32000" dirty="0">
                <a:solidFill>
                  <a:srgbClr val="0365C0"/>
                </a:solidFill>
                <a:cs typeface="Helvetica Light" charset="0"/>
              </a:rPr>
              <a:t>-2</a:t>
            </a:r>
            <a:endParaRPr lang="en-US" sz="1863" dirty="0">
              <a:cs typeface="Helvetica Light" charset="0"/>
            </a:endParaRPr>
          </a:p>
        </p:txBody>
      </p:sp>
      <p:sp>
        <p:nvSpPr>
          <p:cNvPr id="3" name="TextBox 2">
            <a:extLst>
              <a:ext uri="{FF2B5EF4-FFF2-40B4-BE49-F238E27FC236}">
                <a16:creationId xmlns:a16="http://schemas.microsoft.com/office/drawing/2014/main" id="{A2B64074-B0BC-438C-B713-A793719DEE2D}"/>
              </a:ext>
            </a:extLst>
          </p:cNvPr>
          <p:cNvSpPr txBox="1"/>
          <p:nvPr/>
        </p:nvSpPr>
        <p:spPr>
          <a:xfrm>
            <a:off x="1063083" y="6397083"/>
            <a:ext cx="8839200"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Better distinguish power than raw probability</a:t>
            </a:r>
            <a:endParaRPr lang="en-US" dirty="0">
              <a:cs typeface="Calibri"/>
            </a:endParaRPr>
          </a:p>
        </p:txBody>
      </p:sp>
    </p:spTree>
    <p:extLst>
      <p:ext uri="{BB962C8B-B14F-4D97-AF65-F5344CB8AC3E}">
        <p14:creationId xmlns:p14="http://schemas.microsoft.com/office/powerpoint/2010/main" val="1555077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2774-A6D5-4FB9-8282-6E8C07A45CB2}"/>
              </a:ext>
            </a:extLst>
          </p:cNvPr>
          <p:cNvSpPr>
            <a:spLocks noGrp="1"/>
          </p:cNvSpPr>
          <p:nvPr>
            <p:ph type="title"/>
          </p:nvPr>
        </p:nvSpPr>
        <p:spPr/>
        <p:txBody>
          <a:bodyPr/>
          <a:lstStyle/>
          <a:p>
            <a:r>
              <a:rPr lang="en-US" dirty="0" err="1"/>
              <a:t>GloVe</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lstStyle/>
              <a:p>
                <a:r>
                  <a:rPr lang="en-US" dirty="0"/>
                  <a:t>General model</a:t>
                </a:r>
              </a:p>
              <a:p>
                <a:endParaRPr lang="en-US" dirty="0"/>
              </a:p>
              <a:p>
                <a:pPr lvl="1"/>
                <a:r>
                  <a:rPr lang="en-US" dirty="0"/>
                  <a:t>F: function</a:t>
                </a:r>
              </a:p>
              <a:p>
                <a:pPr lvl="1"/>
                <a:r>
                  <a:rPr lang="en-US" dirty="0"/>
                  <a:t>w: embedding</a:t>
                </a:r>
              </a:p>
              <a:p>
                <a:pPr lvl="1"/>
                <a:r>
                  <a:rPr lang="en-US" dirty="0"/>
                  <a:t>P: probability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𝑘</m:t>
                    </m:r>
                    <m:r>
                      <a:rPr lang="en-US" i="1" dirty="0" err="1"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err="1" smtClean="0">
                        <a:latin typeface="Cambria Math" panose="02040503050406030204" pitchFamily="18" charset="0"/>
                      </a:rPr>
                      <m:t>,</m:t>
                    </m:r>
                    <m:r>
                      <a:rPr lang="en-US" i="1" dirty="0" err="1" smtClean="0">
                        <a:latin typeface="Cambria Math" panose="02040503050406030204" pitchFamily="18" charset="0"/>
                      </a:rPr>
                      <m:t>𝑘</m:t>
                    </m:r>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𝑖</m:t>
                    </m:r>
                    <m:r>
                      <a:rPr lang="en-US" i="1" dirty="0" smtClean="0">
                        <a:latin typeface="Cambria Math" panose="02040503050406030204" pitchFamily="18" charset="0"/>
                      </a:rPr>
                      <m:t>)</m:t>
                    </m:r>
                  </m:oMath>
                </a14:m>
                <a:endParaRPr lang="en-US" dirty="0"/>
              </a:p>
              <a:p>
                <a:r>
                  <a:rPr lang="en-US" dirty="0"/>
                  <a:t>A specific choice of F</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𝑘</m:t>
                                </m:r>
                              </m:sub>
                            </m:sSub>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𝑖𝑘</m:t>
                        </m:r>
                      </m:sub>
                    </m:sSub>
                  </m:oMath>
                </a14:m>
                <a:endParaRPr lang="en-US" b="0" dirty="0"/>
              </a:p>
              <a:p>
                <a:pPr lvl="1"/>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𝑤</m:t>
                                    </m:r>
                                  </m:e>
                                </m:acc>
                              </m:e>
                              <m:sub>
                                <m:r>
                                  <a:rPr lang="en-US" i="1">
                                    <a:latin typeface="Cambria Math" panose="02040503050406030204" pitchFamily="18" charset="0"/>
                                  </a:rPr>
                                  <m:t>𝑘</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𝑤</m:t>
                                    </m:r>
                                  </m:e>
                                </m:acc>
                              </m:e>
                              <m:sub>
                                <m:r>
                                  <a:rPr lang="en-US" i="1">
                                    <a:latin typeface="Cambria Math" panose="02040503050406030204" pitchFamily="18" charset="0"/>
                                  </a:rPr>
                                  <m:t>𝑘</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𝑗</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𝑤</m:t>
                                    </m:r>
                                  </m:e>
                                </m:acc>
                              </m:e>
                              <m:sub>
                                <m:r>
                                  <a:rPr lang="en-US" i="1">
                                    <a:latin typeface="Cambria Math" panose="02040503050406030204" pitchFamily="18" charset="0"/>
                                  </a:rPr>
                                  <m:t>𝑘</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𝑗𝑘</m:t>
                        </m:r>
                      </m:sub>
                    </m:sSub>
                  </m:oMath>
                </a14:m>
                <a:endParaRPr lang="en-US" dirty="0"/>
              </a:p>
              <a:p>
                <a:pPr lvl="1"/>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a:blip r:embed="rId2"/>
                <a:stretch>
                  <a:fillRect l="-641" t="-1019"/>
                </a:stretch>
              </a:blipFill>
            </p:spPr>
            <p:txBody>
              <a:bodyPr/>
              <a:lstStyle/>
              <a:p>
                <a:r>
                  <a:rPr lang="en-US">
                    <a:noFill/>
                  </a:rPr>
                  <a:t> </a:t>
                </a:r>
              </a:p>
            </p:txBody>
          </p:sp>
        </mc:Fallback>
      </mc:AlternateContent>
      <p:pic>
        <p:nvPicPr>
          <p:cNvPr id="8" name="Content Placeholder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06" y="1931447"/>
            <a:ext cx="3259964" cy="1109776"/>
          </a:xfrm>
          <a:prstGeom prst="rect">
            <a:avLst/>
          </a:prstGeom>
        </p:spPr>
      </p:pic>
    </p:spTree>
    <p:extLst>
      <p:ext uri="{BB962C8B-B14F-4D97-AF65-F5344CB8AC3E}">
        <p14:creationId xmlns:p14="http://schemas.microsoft.com/office/powerpoint/2010/main" val="3016286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742" y="3198500"/>
            <a:ext cx="3924502" cy="2362321"/>
          </a:xfrm>
          <a:prstGeom prst="rect">
            <a:avLst/>
          </a:prstGeom>
        </p:spPr>
      </p:pic>
      <p:sp>
        <p:nvSpPr>
          <p:cNvPr id="2" name="Title 1"/>
          <p:cNvSpPr>
            <a:spLocks noGrp="1"/>
          </p:cNvSpPr>
          <p:nvPr>
            <p:ph type="title"/>
          </p:nvPr>
        </p:nvSpPr>
        <p:spPr/>
        <p:txBody>
          <a:bodyPr/>
          <a:lstStyle/>
          <a:p>
            <a:r>
              <a:rPr lang="en-US" dirty="0" err="1"/>
              <a:t>GloVe</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7063" y="2384956"/>
            <a:ext cx="7842653" cy="3740342"/>
          </a:xfrm>
        </p:spPr>
      </p:pic>
      <p:sp>
        <p:nvSpPr>
          <p:cNvPr id="5" name="Rectangle 4"/>
          <p:cNvSpPr/>
          <p:nvPr/>
        </p:nvSpPr>
        <p:spPr>
          <a:xfrm>
            <a:off x="798414" y="1261108"/>
            <a:ext cx="10546620" cy="830997"/>
          </a:xfrm>
          <a:prstGeom prst="rect">
            <a:avLst/>
          </a:prstGeom>
        </p:spPr>
        <p:txBody>
          <a:bodyPr wrap="square">
            <a:spAutoFit/>
          </a:bodyPr>
          <a:lstStyle/>
          <a:p>
            <a:r>
              <a:rPr lang="en-US" sz="2400" dirty="0"/>
              <a:t>Low-dimensional representations are obtained by solving a least-squares problem to “recover” the co-occurrence matrix</a:t>
            </a:r>
          </a:p>
        </p:txBody>
      </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426" y="1828935"/>
            <a:ext cx="3124361" cy="819192"/>
          </a:xfrm>
          <a:prstGeom prst="rect">
            <a:avLst/>
          </a:prstGeom>
        </p:spPr>
      </p:pic>
      <p:sp>
        <p:nvSpPr>
          <p:cNvPr id="6" name="Rectangle 5"/>
          <p:cNvSpPr/>
          <p:nvPr/>
        </p:nvSpPr>
        <p:spPr>
          <a:xfrm>
            <a:off x="3526971" y="2514600"/>
            <a:ext cx="702129" cy="4327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cxnSpLocks/>
            <a:stCxn id="6" idx="3"/>
            <a:endCxn id="3" idx="1"/>
          </p:cNvCxnSpPr>
          <p:nvPr/>
        </p:nvCxnSpPr>
        <p:spPr>
          <a:xfrm flipV="1">
            <a:off x="4229100" y="2238531"/>
            <a:ext cx="3100326" cy="4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44632" y="2567421"/>
            <a:ext cx="4653744" cy="677108"/>
          </a:xfrm>
          <a:prstGeom prst="rect">
            <a:avLst/>
          </a:prstGeom>
          <a:noFill/>
        </p:spPr>
        <p:txBody>
          <a:bodyPr wrap="square" rtlCol="0">
            <a:spAutoFit/>
          </a:bodyPr>
          <a:lstStyle/>
          <a:p>
            <a:r>
              <a:rPr lang="en-US" dirty="0"/>
              <a:t>Weighting function. Rare co-occurrence can be noisy </a:t>
            </a:r>
          </a:p>
        </p:txBody>
      </p:sp>
    </p:spTree>
    <p:extLst>
      <p:ext uri="{BB962C8B-B14F-4D97-AF65-F5344CB8AC3E}">
        <p14:creationId xmlns:p14="http://schemas.microsoft.com/office/powerpoint/2010/main" val="820063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fastText</a:t>
            </a:r>
            <a:endParaRPr lang="en-US" dirty="0"/>
          </a:p>
        </p:txBody>
      </p:sp>
      <p:sp>
        <p:nvSpPr>
          <p:cNvPr id="3" name="Content Placeholder 2"/>
          <p:cNvSpPr>
            <a:spLocks noGrp="1"/>
          </p:cNvSpPr>
          <p:nvPr>
            <p:ph idx="1"/>
          </p:nvPr>
        </p:nvSpPr>
        <p:spPr/>
        <p:txBody>
          <a:bodyPr/>
          <a:lstStyle/>
          <a:p>
            <a:r>
              <a:rPr lang="en-US" dirty="0" err="1"/>
              <a:t>fastText</a:t>
            </a:r>
            <a:r>
              <a:rPr lang="en-US" dirty="0"/>
              <a:t> improves upon Word2Vec by incorporating </a:t>
            </a:r>
            <a:r>
              <a:rPr lang="en-US" dirty="0" err="1"/>
              <a:t>subword</a:t>
            </a:r>
            <a:r>
              <a:rPr lang="en-US" dirty="0"/>
              <a:t> information into word embedding</a:t>
            </a:r>
          </a:p>
          <a:p>
            <a:endParaRPr lang="en-US" dirty="0"/>
          </a:p>
          <a:p>
            <a:endParaRPr lang="en-US" dirty="0"/>
          </a:p>
          <a:p>
            <a:endParaRPr lang="en-US" dirty="0"/>
          </a:p>
          <a:p>
            <a:r>
              <a:rPr lang="en-US" dirty="0" err="1"/>
              <a:t>fastText</a:t>
            </a:r>
            <a:r>
              <a:rPr lang="en-US" dirty="0"/>
              <a:t> allows sharing </a:t>
            </a:r>
            <a:r>
              <a:rPr lang="en-US" dirty="0" err="1"/>
              <a:t>subword</a:t>
            </a:r>
            <a:r>
              <a:rPr lang="en-US" dirty="0"/>
              <a:t> representations across words, since words are represented by the aggregation of their n-grams</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827" y="2307741"/>
            <a:ext cx="7328277" cy="118116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888" y="4610210"/>
            <a:ext cx="10039866" cy="2165461"/>
          </a:xfrm>
          <a:prstGeom prst="rect">
            <a:avLst/>
          </a:prstGeom>
        </p:spPr>
      </p:pic>
    </p:spTree>
    <p:extLst>
      <p:ext uri="{BB962C8B-B14F-4D97-AF65-F5344CB8AC3E}">
        <p14:creationId xmlns:p14="http://schemas.microsoft.com/office/powerpoint/2010/main" val="3604284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27"/>
            <a:ext cx="10515600" cy="1325563"/>
          </a:xfrm>
        </p:spPr>
        <p:txBody>
          <a:bodyPr/>
          <a:lstStyle/>
          <a:p>
            <a:r>
              <a:rPr lang="en-US" dirty="0"/>
              <a:t>Hyperbolic Embedding: </a:t>
            </a:r>
            <a:r>
              <a:rPr lang="en-US" dirty="0" err="1"/>
              <a:t>Poincaré</a:t>
            </a:r>
            <a:r>
              <a:rPr lang="en-US" dirty="0"/>
              <a:t> embedding </a:t>
            </a:r>
          </a:p>
        </p:txBody>
      </p:sp>
      <p:sp>
        <p:nvSpPr>
          <p:cNvPr id="3" name="Content Placeholder 2"/>
          <p:cNvSpPr>
            <a:spLocks noGrp="1"/>
          </p:cNvSpPr>
          <p:nvPr>
            <p:ph idx="1"/>
          </p:nvPr>
        </p:nvSpPr>
        <p:spPr>
          <a:xfrm>
            <a:off x="350983" y="1219200"/>
            <a:ext cx="8654224" cy="5384800"/>
          </a:xfrm>
        </p:spPr>
        <p:txBody>
          <a:bodyPr/>
          <a:lstStyle/>
          <a:p>
            <a:r>
              <a:rPr lang="en-US" dirty="0"/>
              <a:t>Why non-Euclidean embedding space? </a:t>
            </a:r>
          </a:p>
          <a:p>
            <a:pPr lvl="1"/>
            <a:r>
              <a:rPr lang="en-US" dirty="0"/>
              <a:t> Data can have specific structures that Euclidean-space models struggle to capture </a:t>
            </a:r>
          </a:p>
          <a:p>
            <a:r>
              <a:rPr lang="en-US" dirty="0"/>
              <a:t>The hyperbolic space </a:t>
            </a:r>
          </a:p>
          <a:p>
            <a:pPr lvl="1"/>
            <a:r>
              <a:rPr lang="en-US" dirty="0"/>
              <a:t>Continuous version of trees </a:t>
            </a:r>
          </a:p>
          <a:p>
            <a:pPr lvl="1"/>
            <a:r>
              <a:rPr lang="en-US" dirty="0"/>
              <a:t>Naturally equipped to model hierarchical structures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170" y="5897313"/>
            <a:ext cx="4705592" cy="876345"/>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58" y="1396579"/>
            <a:ext cx="2828590" cy="2677058"/>
          </a:xfrm>
          <a:prstGeom prst="rect">
            <a:avLst/>
          </a:prstGeom>
        </p:spPr>
      </p:pic>
      <p:sp>
        <p:nvSpPr>
          <p:cNvPr id="7" name="Content Placeholder 2"/>
          <p:cNvSpPr txBox="1">
            <a:spLocks/>
          </p:cNvSpPr>
          <p:nvPr/>
        </p:nvSpPr>
        <p:spPr>
          <a:xfrm>
            <a:off x="350983" y="4251722"/>
            <a:ext cx="11764817" cy="160814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err="1"/>
              <a:t>Poincaré</a:t>
            </a:r>
            <a:r>
              <a:rPr lang="en-US" dirty="0"/>
              <a:t> embedding </a:t>
            </a:r>
          </a:p>
          <a:p>
            <a:pPr lvl="1"/>
            <a:r>
              <a:rPr lang="en-US" dirty="0"/>
              <a:t>Learn hierarchical representations by pushing general terms to the origin of the </a:t>
            </a:r>
            <a:r>
              <a:rPr lang="en-US" dirty="0" err="1"/>
              <a:t>Poincaré</a:t>
            </a:r>
            <a:r>
              <a:rPr lang="en-US" dirty="0"/>
              <a:t> ball, and specific terms to the boundary</a:t>
            </a:r>
          </a:p>
        </p:txBody>
      </p:sp>
    </p:spTree>
    <p:extLst>
      <p:ext uri="{BB962C8B-B14F-4D97-AF65-F5344CB8AC3E}">
        <p14:creationId xmlns:p14="http://schemas.microsoft.com/office/powerpoint/2010/main" val="398890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 in Hyperbolic Space: </a:t>
            </a:r>
            <a:r>
              <a:rPr lang="en-US" dirty="0" err="1"/>
              <a:t>Poincaré</a:t>
            </a:r>
            <a:r>
              <a:rPr lang="en-US" dirty="0"/>
              <a:t> </a:t>
            </a:r>
            <a:r>
              <a:rPr lang="en-US" dirty="0" err="1"/>
              <a:t>GloVe</a:t>
            </a:r>
            <a:endParaRPr lang="en-US" dirty="0"/>
          </a:p>
        </p:txBody>
      </p:sp>
      <p:sp>
        <p:nvSpPr>
          <p:cNvPr id="3" name="Content Placeholder 2"/>
          <p:cNvSpPr>
            <a:spLocks noGrp="1"/>
          </p:cNvSpPr>
          <p:nvPr>
            <p:ph idx="1"/>
          </p:nvPr>
        </p:nvSpPr>
        <p:spPr/>
        <p:txBody>
          <a:bodyPr/>
          <a:lstStyle/>
          <a:p>
            <a:r>
              <a:rPr lang="en-US" dirty="0" err="1"/>
              <a:t>GloVe</a:t>
            </a:r>
            <a:r>
              <a:rPr lang="en-US" dirty="0"/>
              <a:t> in hyperbolic space</a:t>
            </a:r>
          </a:p>
          <a:p>
            <a:r>
              <a:rPr lang="en-US" dirty="0"/>
              <a:t>Motivation: latent hierarchical structure of words exists among text </a:t>
            </a:r>
          </a:p>
          <a:p>
            <a:pPr lvl="1"/>
            <a:r>
              <a:rPr lang="en-US" dirty="0"/>
              <a:t>Hypernym-hyponym </a:t>
            </a:r>
          </a:p>
          <a:p>
            <a:pPr lvl="1"/>
            <a:r>
              <a:rPr lang="en-US" dirty="0"/>
              <a:t>Textual entailment </a:t>
            </a:r>
          </a:p>
          <a:p>
            <a:r>
              <a:rPr lang="en-US" dirty="0"/>
              <a:t>Approach: use hyperbolic kernels! </a:t>
            </a:r>
          </a:p>
          <a:p>
            <a:r>
              <a:rPr lang="en-US" dirty="0"/>
              <a:t>Effectively model generality/specificity</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49" y="4692477"/>
            <a:ext cx="7624869" cy="1973291"/>
          </a:xfrm>
          <a:prstGeom prst="rect">
            <a:avLst/>
          </a:prstGeom>
        </p:spPr>
      </p:pic>
    </p:spTree>
    <p:extLst>
      <p:ext uri="{BB962C8B-B14F-4D97-AF65-F5344CB8AC3E}">
        <p14:creationId xmlns:p14="http://schemas.microsoft.com/office/powerpoint/2010/main" val="2018896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Spherical Text Embedding</a:t>
            </a:r>
          </a:p>
        </p:txBody>
      </p:sp>
      <p:sp>
        <p:nvSpPr>
          <p:cNvPr id="3" name="Content Placeholder 2"/>
          <p:cNvSpPr>
            <a:spLocks noGrp="1"/>
          </p:cNvSpPr>
          <p:nvPr>
            <p:ph idx="1"/>
          </p:nvPr>
        </p:nvSpPr>
        <p:spPr/>
        <p:txBody>
          <a:bodyPr/>
          <a:lstStyle/>
          <a:p>
            <a:r>
              <a:rPr lang="en-US" dirty="0"/>
              <a:t>Motivation</a:t>
            </a:r>
          </a:p>
          <a:p>
            <a:pPr lvl="1"/>
            <a:r>
              <a:rPr lang="en-US" dirty="0"/>
              <a:t>Word similarity is derived using cosine similarity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 gap between training space and usage space: Trained in Euclidean space but used on sphere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819" y="2636322"/>
            <a:ext cx="8402246" cy="2885703"/>
          </a:xfrm>
          <a:prstGeom prst="rect">
            <a:avLst/>
          </a:prstGeom>
        </p:spPr>
      </p:pic>
    </p:spTree>
    <p:extLst>
      <p:ext uri="{BB962C8B-B14F-4D97-AF65-F5344CB8AC3E}">
        <p14:creationId xmlns:p14="http://schemas.microsoft.com/office/powerpoint/2010/main" val="4215543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Spherical Text Embedding</a:t>
            </a:r>
          </a:p>
        </p:txBody>
      </p:sp>
      <p:sp>
        <p:nvSpPr>
          <p:cNvPr id="3" name="Content Placeholder 2"/>
          <p:cNvSpPr>
            <a:spLocks noGrp="1"/>
          </p:cNvSpPr>
          <p:nvPr>
            <p:ph idx="1"/>
          </p:nvPr>
        </p:nvSpPr>
        <p:spPr>
          <a:xfrm>
            <a:off x="350983" y="1219200"/>
            <a:ext cx="6193721" cy="5384800"/>
          </a:xfrm>
        </p:spPr>
        <p:txBody>
          <a:bodyPr/>
          <a:lstStyle/>
          <a:p>
            <a:r>
              <a:rPr lang="en-US" dirty="0"/>
              <a:t>a generative model on the sphere that follows how humans write articles: </a:t>
            </a:r>
          </a:p>
          <a:p>
            <a:pPr lvl="1"/>
            <a:r>
              <a:rPr lang="en-US" dirty="0"/>
              <a:t>We first have a general idea of the paragraph/document, and then start to write down each word in consistent with not only the paragraph/document, but also the surrounding words </a:t>
            </a:r>
          </a:p>
          <a:p>
            <a:pPr lvl="1"/>
            <a:r>
              <a:rPr lang="en-US" dirty="0"/>
              <a:t>Assume a two-step generation process: </a:t>
            </a:r>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t="12146" b="13203"/>
          <a:stretch/>
        </p:blipFill>
        <p:spPr>
          <a:xfrm>
            <a:off x="838200" y="5702530"/>
            <a:ext cx="10897160" cy="1175658"/>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704" y="1138350"/>
            <a:ext cx="5340624" cy="4483330"/>
          </a:xfrm>
          <a:prstGeom prst="rect">
            <a:avLst/>
          </a:prstGeom>
        </p:spPr>
      </p:pic>
    </p:spTree>
    <p:extLst>
      <p:ext uri="{BB962C8B-B14F-4D97-AF65-F5344CB8AC3E}">
        <p14:creationId xmlns:p14="http://schemas.microsoft.com/office/powerpoint/2010/main" val="972962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Spherical Text Embedding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19072"/>
                <a:ext cx="10515600" cy="5095483"/>
              </a:xfrm>
            </p:spPr>
            <p:txBody>
              <a:bodyPr>
                <a:noAutofit/>
              </a:bodyPr>
              <a:lstStyle/>
              <a:p>
                <a:r>
                  <a:rPr lang="en-US" dirty="0"/>
                  <a:t>Training objective: </a:t>
                </a:r>
              </a:p>
              <a:p>
                <a:pPr lvl="1"/>
                <a:r>
                  <a:rPr lang="en-US" dirty="0"/>
                  <a:t>The final generation probability: </a:t>
                </a:r>
              </a:p>
              <a:p>
                <a:pPr lvl="1"/>
                <a:endParaRPr lang="en-US" dirty="0"/>
              </a:p>
              <a:p>
                <a:pPr lvl="1"/>
                <a:endParaRPr lang="en-US" dirty="0"/>
              </a:p>
              <a:p>
                <a:pPr lvl="1"/>
                <a:r>
                  <a:rPr lang="en-US" dirty="0"/>
                  <a:t>Maximize the log-probability of a real co-occurred tuple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while minimize that of a negative sample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 </m:t>
                    </m:r>
                    <m:r>
                      <a:rPr lang="en-US" i="1" dirty="0">
                        <a:latin typeface="Cambria Math" panose="02040503050406030204" pitchFamily="18" charset="0"/>
                      </a:rPr>
                      <m:t>𝑢</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r>
                  <a:rPr lang="en-US" dirty="0"/>
                  <a:t>, with a max-margin loss:</a:t>
                </a:r>
              </a:p>
              <a:p>
                <a:pPr lvl="1"/>
                <a:endParaRPr lang="en-US" dirty="0"/>
              </a:p>
              <a:p>
                <a:pPr lvl="1"/>
                <a:endParaRPr lang="en-US" dirty="0"/>
              </a:p>
              <a:p>
                <a:pPr lvl="1"/>
                <a:endParaRPr lang="en-US" dirty="0"/>
              </a:p>
              <a:p>
                <a:pPr lvl="1"/>
                <a:endParaRPr lang="en-US" dirty="0"/>
              </a:p>
              <a:p>
                <a:pPr marL="200021" lvl="1" indent="0">
                  <a:buNone/>
                </a:pPr>
                <a:endParaRPr lang="en-US" dirty="0"/>
              </a:p>
              <a:p>
                <a:r>
                  <a:rPr lang="en-US" dirty="0"/>
                  <a:t>Riemannian optimization with Riemannian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19072"/>
                <a:ext cx="10515600" cy="5095483"/>
              </a:xfrm>
              <a:blipFill>
                <a:blip r:embed="rId2"/>
                <a:stretch>
                  <a:fillRect l="-1086" t="-1990"/>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862" y="2379749"/>
            <a:ext cx="8823301" cy="549739"/>
          </a:xfrm>
          <a:prstGeom prst="rect">
            <a:avLst/>
          </a:prstGeom>
        </p:spPr>
      </p:pic>
      <p:sp>
        <p:nvSpPr>
          <p:cNvPr id="5" name="Rectangle 4"/>
          <p:cNvSpPr/>
          <p:nvPr/>
        </p:nvSpPr>
        <p:spPr>
          <a:xfrm>
            <a:off x="6698425" y="2421936"/>
            <a:ext cx="889907" cy="465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0"/>
            <a:endCxn id="8" idx="1"/>
          </p:cNvCxnSpPr>
          <p:nvPr/>
        </p:nvCxnSpPr>
        <p:spPr>
          <a:xfrm flipV="1">
            <a:off x="7143379" y="1857627"/>
            <a:ext cx="931099" cy="564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074478" y="1519073"/>
            <a:ext cx="2302329" cy="677108"/>
          </a:xfrm>
          <a:prstGeom prst="rect">
            <a:avLst/>
          </a:prstGeom>
          <a:noFill/>
        </p:spPr>
        <p:txBody>
          <a:bodyPr wrap="square" rtlCol="0">
            <a:spAutoFit/>
          </a:bodyPr>
          <a:lstStyle/>
          <a:p>
            <a:r>
              <a:rPr lang="en-US" dirty="0"/>
              <a:t>Von Mises-Fisher distribution</a:t>
            </a:r>
          </a:p>
        </p:txBody>
      </p:sp>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15" y="3928513"/>
            <a:ext cx="10788985" cy="2000249"/>
          </a:xfrm>
          <a:prstGeom prst="rect">
            <a:avLst/>
          </a:prstGeom>
        </p:spPr>
      </p:pic>
    </p:spTree>
    <p:extLst>
      <p:ext uri="{BB962C8B-B14F-4D97-AF65-F5344CB8AC3E}">
        <p14:creationId xmlns:p14="http://schemas.microsoft.com/office/powerpoint/2010/main" val="1081109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 the meaning of </a:t>
            </a:r>
            <a:r>
              <a:rPr lang="en-US" b="1" dirty="0"/>
              <a:t>sentence/text</a:t>
            </a:r>
            <a:endParaRPr lang="en-US" dirty="0"/>
          </a:p>
        </p:txBody>
      </p:sp>
      <p:sp>
        <p:nvSpPr>
          <p:cNvPr id="3" name="Content Placeholder 2"/>
          <p:cNvSpPr>
            <a:spLocks noGrp="1"/>
          </p:cNvSpPr>
          <p:nvPr>
            <p:ph idx="1"/>
          </p:nvPr>
        </p:nvSpPr>
        <p:spPr/>
        <p:txBody>
          <a:bodyPr vert="horz" lIns="68580" tIns="34290" rIns="68580" bIns="34290" rtlCol="0" anchor="t">
            <a:normAutofit/>
          </a:bodyPr>
          <a:lstStyle/>
          <a:p>
            <a:r>
              <a:rPr lang="en-US" dirty="0"/>
              <a:t>Simple approach: take </a:t>
            </a:r>
            <a:r>
              <a:rPr lang="en-US" dirty="0" err="1"/>
              <a:t>avg</a:t>
            </a:r>
            <a:r>
              <a:rPr lang="en-US" dirty="0"/>
              <a:t> of the word2vecs of its words</a:t>
            </a:r>
          </a:p>
          <a:p>
            <a:r>
              <a:rPr lang="en-US" dirty="0"/>
              <a:t>Another approach: Paragraph vector (2014, Quoc Le, </a:t>
            </a:r>
            <a:r>
              <a:rPr lang="en-US" dirty="0" err="1"/>
              <a:t>Mikolov</a:t>
            </a:r>
            <a:r>
              <a:rPr lang="en-US" dirty="0"/>
              <a:t>)</a:t>
            </a:r>
          </a:p>
          <a:p>
            <a:pPr lvl="1"/>
            <a:r>
              <a:rPr lang="en-US" dirty="0"/>
              <a:t>Extend word2vec to text level</a:t>
            </a:r>
          </a:p>
          <a:p>
            <a:pPr lvl="1"/>
            <a:r>
              <a:rPr lang="en-US" dirty="0"/>
              <a:t>Also two models: add paragraph vector as the input</a:t>
            </a:r>
          </a:p>
          <a:p>
            <a:endParaRPr lang="en-US" dirty="0"/>
          </a:p>
          <a:p>
            <a:endParaRPr lang="en-US" dirty="0"/>
          </a:p>
          <a:p>
            <a:endParaRPr lang="en-US" dirty="0"/>
          </a:p>
        </p:txBody>
      </p:sp>
      <p:sp>
        <p:nvSpPr>
          <p:cNvPr id="6" name="Slide Number Placeholder 5"/>
          <p:cNvSpPr>
            <a:spLocks noGrp="1"/>
          </p:cNvSpPr>
          <p:nvPr>
            <p:ph type="sldNum" sz="quarter" idx="12"/>
          </p:nvPr>
        </p:nvSpPr>
        <p:spPr>
          <a:xfrm>
            <a:off x="9448800" y="6356350"/>
            <a:ext cx="2743200" cy="365125"/>
          </a:xfrm>
          <a:prstGeom prst="rect">
            <a:avLst/>
          </a:prstGeom>
        </p:spPr>
        <p:txBody>
          <a:bodyPr/>
          <a:lstStyle/>
          <a:p>
            <a:fld id="{330EA680-D336-4FF7-8B7A-9848BB0A1C32}" type="slidenum">
              <a:rPr lang="en-US" smtClean="0"/>
              <a:t>49</a:t>
            </a:fld>
            <a:endParaRPr lang="en-US"/>
          </a:p>
        </p:txBody>
      </p:sp>
      <p:pic>
        <p:nvPicPr>
          <p:cNvPr id="4" name="Picture 3"/>
          <p:cNvPicPr>
            <a:picLocks noChangeAspect="1"/>
          </p:cNvPicPr>
          <p:nvPr/>
        </p:nvPicPr>
        <p:blipFill>
          <a:blip r:embed="rId3"/>
          <a:stretch>
            <a:fillRect/>
          </a:stretch>
        </p:blipFill>
        <p:spPr>
          <a:xfrm>
            <a:off x="7074662" y="3723857"/>
            <a:ext cx="3648634" cy="2450346"/>
          </a:xfrm>
          <a:prstGeom prst="rect">
            <a:avLst/>
          </a:prstGeom>
        </p:spPr>
      </p:pic>
      <p:pic>
        <p:nvPicPr>
          <p:cNvPr id="8" name="Picture 7"/>
          <p:cNvPicPr>
            <a:picLocks noChangeAspect="1"/>
          </p:cNvPicPr>
          <p:nvPr/>
        </p:nvPicPr>
        <p:blipFill>
          <a:blip r:embed="rId4"/>
          <a:stretch>
            <a:fillRect/>
          </a:stretch>
        </p:blipFill>
        <p:spPr>
          <a:xfrm>
            <a:off x="1468704" y="3764127"/>
            <a:ext cx="4326045" cy="2412836"/>
          </a:xfrm>
          <a:prstGeom prst="rect">
            <a:avLst/>
          </a:prstGeom>
        </p:spPr>
      </p:pic>
    </p:spTree>
    <p:extLst>
      <p:ext uri="{BB962C8B-B14F-4D97-AF65-F5344CB8AC3E}">
        <p14:creationId xmlns:p14="http://schemas.microsoft.com/office/powerpoint/2010/main" val="205774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1AF7-A6AA-D448-2117-77CD4129C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F34A3-80E3-0E3F-2A22-5D201C5DD731}"/>
              </a:ext>
            </a:extLst>
          </p:cNvPr>
          <p:cNvSpPr>
            <a:spLocks noGrp="1"/>
          </p:cNvSpPr>
          <p:nvPr>
            <p:ph type="title"/>
          </p:nvPr>
        </p:nvSpPr>
        <p:spPr/>
        <p:txBody>
          <a:bodyPr/>
          <a:lstStyle/>
          <a:p>
            <a:r>
              <a:rPr lang="en-US" dirty="0"/>
              <a:t>Count-based Representation</a:t>
            </a:r>
          </a:p>
        </p:txBody>
      </p:sp>
      <p:sp>
        <p:nvSpPr>
          <p:cNvPr id="3" name="Content Placeholder 2">
            <a:extLst>
              <a:ext uri="{FF2B5EF4-FFF2-40B4-BE49-F238E27FC236}">
                <a16:creationId xmlns:a16="http://schemas.microsoft.com/office/drawing/2014/main" id="{FBBB1872-9C8C-BB3F-76C3-CC59A0F09D3E}"/>
              </a:ext>
            </a:extLst>
          </p:cNvPr>
          <p:cNvSpPr>
            <a:spLocks noGrp="1"/>
          </p:cNvSpPr>
          <p:nvPr>
            <p:ph idx="1"/>
          </p:nvPr>
        </p:nvSpPr>
        <p:spPr/>
        <p:txBody>
          <a:bodyPr/>
          <a:lstStyle/>
          <a:p>
            <a:r>
              <a:rPr lang="en-US" altLang="en-US" dirty="0"/>
              <a:t>A </a:t>
            </a:r>
            <a:r>
              <a:rPr lang="en-US" altLang="en-US" b="1" dirty="0"/>
              <a:t>document</a:t>
            </a:r>
            <a:r>
              <a:rPr lang="en-US" altLang="en-US" dirty="0"/>
              <a:t> can be represented by a bag of words (BOW)</a:t>
            </a:r>
          </a:p>
          <a:p>
            <a:r>
              <a:rPr lang="en-US" altLang="en-US" dirty="0"/>
              <a:t>Ignores word order and context</a:t>
            </a:r>
          </a:p>
          <a:p>
            <a:endParaRPr lang="en-US" altLang="en-US" dirty="0"/>
          </a:p>
          <a:p>
            <a:endParaRPr lang="en-US" dirty="0"/>
          </a:p>
        </p:txBody>
      </p:sp>
      <p:pic>
        <p:nvPicPr>
          <p:cNvPr id="4" name="Picture 4" descr="eqtable">
            <a:extLst>
              <a:ext uri="{FF2B5EF4-FFF2-40B4-BE49-F238E27FC236}">
                <a16:creationId xmlns:a16="http://schemas.microsoft.com/office/drawing/2014/main" id="{555BB891-1B67-C19F-8A77-FC6AD84C8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07" y="3136947"/>
            <a:ext cx="10853185" cy="153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D3C567D-3584-D0C7-3C13-CBF3B09A6432}"/>
              </a:ext>
            </a:extLst>
          </p:cNvPr>
          <p:cNvSpPr/>
          <p:nvPr/>
        </p:nvSpPr>
        <p:spPr>
          <a:xfrm>
            <a:off x="2429691" y="3500847"/>
            <a:ext cx="9092901" cy="1027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48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word2vec</a:t>
            </a:r>
            <a:endParaRPr lang="en-US" dirty="0"/>
          </a:p>
        </p:txBody>
      </p:sp>
      <p:sp>
        <p:nvSpPr>
          <p:cNvPr id="3" name="Content Placeholder 2"/>
          <p:cNvSpPr>
            <a:spLocks noGrp="1"/>
          </p:cNvSpPr>
          <p:nvPr>
            <p:ph idx="1"/>
          </p:nvPr>
        </p:nvSpPr>
        <p:spPr/>
        <p:txBody>
          <a:bodyPr>
            <a:normAutofit/>
          </a:bodyPr>
          <a:lstStyle/>
          <a:p>
            <a:r>
              <a:rPr lang="en-IN" sz="2800" dirty="0"/>
              <a:t>Easiest way to use it is via the </a:t>
            </a:r>
            <a:r>
              <a:rPr lang="en-IN" sz="2800" dirty="0" err="1"/>
              <a:t>Gensim</a:t>
            </a:r>
            <a:r>
              <a:rPr lang="en-IN" sz="2800" dirty="0"/>
              <a:t> library for Python (tends to be </a:t>
            </a:r>
            <a:r>
              <a:rPr lang="en-IN" sz="2800" dirty="0" err="1"/>
              <a:t>slowish</a:t>
            </a:r>
            <a:r>
              <a:rPr lang="en-IN" sz="2800" dirty="0"/>
              <a:t>, even though it tries to use C optimizations like </a:t>
            </a:r>
            <a:r>
              <a:rPr lang="en-IN" sz="2800" dirty="0" err="1"/>
              <a:t>Cython</a:t>
            </a:r>
            <a:r>
              <a:rPr lang="en-IN" sz="2800" dirty="0"/>
              <a:t>, </a:t>
            </a:r>
            <a:r>
              <a:rPr lang="en-IN" sz="2800" dirty="0" err="1"/>
              <a:t>NumPy</a:t>
            </a:r>
            <a:r>
              <a:rPr lang="en-IN" sz="2800" dirty="0"/>
              <a:t>)</a:t>
            </a:r>
          </a:p>
          <a:p>
            <a:pPr marL="36900" indent="0">
              <a:buNone/>
            </a:pPr>
            <a:r>
              <a:rPr lang="en-IN" sz="2800" dirty="0">
                <a:solidFill>
                  <a:srgbClr val="FFFF00"/>
                </a:solidFill>
                <a:hlinkClick r:id="rId2"/>
              </a:rPr>
              <a:t>https://radimrehurek.com/gensim/models/word2vec.html</a:t>
            </a:r>
            <a:endParaRPr lang="en-IN" sz="2800" dirty="0"/>
          </a:p>
          <a:p>
            <a:pPr marL="36900" indent="0">
              <a:buNone/>
            </a:pPr>
            <a:endParaRPr lang="en-IN" sz="2800" dirty="0"/>
          </a:p>
          <a:p>
            <a:r>
              <a:rPr lang="en-IN" sz="2800" dirty="0"/>
              <a:t>Original word2vec C code by Google </a:t>
            </a:r>
          </a:p>
          <a:p>
            <a:pPr marL="36900" indent="0">
              <a:buNone/>
            </a:pPr>
            <a:r>
              <a:rPr lang="en-IN" sz="2800" dirty="0">
                <a:hlinkClick r:id="rId3"/>
              </a:rPr>
              <a:t>https://code.google.com/archive/p/word2vec/</a:t>
            </a:r>
            <a:endParaRPr lang="en-IN" sz="2800" dirty="0"/>
          </a:p>
          <a:p>
            <a:endParaRPr lang="en-IN" sz="2800" dirty="0"/>
          </a:p>
          <a:p>
            <a:endParaRPr lang="en-IN" sz="2800" dirty="0"/>
          </a:p>
          <a:p>
            <a:endParaRPr lang="en-IN" sz="2800" dirty="0"/>
          </a:p>
        </p:txBody>
      </p:sp>
    </p:spTree>
    <p:extLst>
      <p:ext uri="{BB962C8B-B14F-4D97-AF65-F5344CB8AC3E}">
        <p14:creationId xmlns:p14="http://schemas.microsoft.com/office/powerpoint/2010/main" val="3499520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a:t>
            </a:r>
          </a:p>
        </p:txBody>
      </p:sp>
      <p:pic>
        <p:nvPicPr>
          <p:cNvPr id="4" name="Picture 3">
            <a:extLst>
              <a:ext uri="{FF2B5EF4-FFF2-40B4-BE49-F238E27FC236}">
                <a16:creationId xmlns:a16="http://schemas.microsoft.com/office/drawing/2014/main" id="{4D96396C-8FCB-7A4C-B374-3539995E3A0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96448" y="1370987"/>
            <a:ext cx="4071629" cy="5260613"/>
          </a:xfrm>
          <a:prstGeom prst="rect">
            <a:avLst/>
          </a:prstGeom>
        </p:spPr>
      </p:pic>
      <p:sp>
        <p:nvSpPr>
          <p:cNvPr id="5" name="Footer Placeholder 3">
            <a:extLst>
              <a:ext uri="{FF2B5EF4-FFF2-40B4-BE49-F238E27FC236}">
                <a16:creationId xmlns:a16="http://schemas.microsoft.com/office/drawing/2014/main" id="{3C2B560A-61F6-7541-BE84-58FE6C47457E}"/>
              </a:ext>
            </a:extLst>
          </p:cNvPr>
          <p:cNvSpPr>
            <a:spLocks noGrp="1"/>
          </p:cNvSpPr>
          <p:nvPr>
            <p:ph type="ftr" sz="quarter" idx="11"/>
          </p:nvPr>
        </p:nvSpPr>
        <p:spPr>
          <a:xfrm>
            <a:off x="1347158" y="2448583"/>
            <a:ext cx="2086155" cy="734563"/>
          </a:xfrm>
        </p:spPr>
        <p:txBody>
          <a:bodyPr/>
          <a:lstStyle/>
          <a:p>
            <a:r>
              <a:rPr lang="en-US" sz="1400" dirty="0"/>
              <a:t>"Attention is all you need" (</a:t>
            </a:r>
            <a:r>
              <a:rPr lang="en-US" sz="1400" dirty="0" err="1"/>
              <a:t>Vaswani</a:t>
            </a:r>
            <a:r>
              <a:rPr lang="en-US" sz="1400" dirty="0"/>
              <a:t> et al. 2017)</a:t>
            </a:r>
          </a:p>
        </p:txBody>
      </p:sp>
      <p:pic>
        <p:nvPicPr>
          <p:cNvPr id="6" name="Picture 5">
            <a:extLst>
              <a:ext uri="{FF2B5EF4-FFF2-40B4-BE49-F238E27FC236}">
                <a16:creationId xmlns:a16="http://schemas.microsoft.com/office/drawing/2014/main" id="{87CFADEC-BB73-5A45-B0E5-F27D5C112B47}"/>
              </a:ext>
            </a:extLst>
          </p:cNvPr>
          <p:cNvPicPr>
            <a:picLocks noChangeAspect="1"/>
          </p:cNvPicPr>
          <p:nvPr/>
        </p:nvPicPr>
        <p:blipFill rotWithShape="1">
          <a:blip r:embed="rId3"/>
          <a:srcRect l="59346"/>
          <a:stretch/>
        </p:blipFill>
        <p:spPr>
          <a:xfrm>
            <a:off x="5777792" y="1791227"/>
            <a:ext cx="3226878" cy="3890241"/>
          </a:xfrm>
          <a:prstGeom prst="rect">
            <a:avLst/>
          </a:prstGeom>
        </p:spPr>
      </p:pic>
      <p:pic>
        <p:nvPicPr>
          <p:cNvPr id="7" name="Picture 6">
            <a:extLst>
              <a:ext uri="{FF2B5EF4-FFF2-40B4-BE49-F238E27FC236}">
                <a16:creationId xmlns:a16="http://schemas.microsoft.com/office/drawing/2014/main" id="{1D55931D-C00C-D448-AEE8-047464BBA251}"/>
              </a:ext>
            </a:extLst>
          </p:cNvPr>
          <p:cNvPicPr>
            <a:picLocks noChangeAspect="1"/>
          </p:cNvPicPr>
          <p:nvPr/>
        </p:nvPicPr>
        <p:blipFill>
          <a:blip r:embed="rId4"/>
          <a:stretch>
            <a:fillRect/>
          </a:stretch>
        </p:blipFill>
        <p:spPr>
          <a:xfrm>
            <a:off x="6883770" y="5783263"/>
            <a:ext cx="4241800" cy="787400"/>
          </a:xfrm>
          <a:prstGeom prst="rect">
            <a:avLst/>
          </a:prstGeom>
        </p:spPr>
      </p:pic>
      <p:pic>
        <p:nvPicPr>
          <p:cNvPr id="8" name="Picture 7">
            <a:extLst>
              <a:ext uri="{FF2B5EF4-FFF2-40B4-BE49-F238E27FC236}">
                <a16:creationId xmlns:a16="http://schemas.microsoft.com/office/drawing/2014/main" id="{87CFADEC-BB73-5A45-B0E5-F27D5C112B47}"/>
              </a:ext>
            </a:extLst>
          </p:cNvPr>
          <p:cNvPicPr>
            <a:picLocks noChangeAspect="1"/>
          </p:cNvPicPr>
          <p:nvPr/>
        </p:nvPicPr>
        <p:blipFill rotWithShape="1">
          <a:blip r:embed="rId3"/>
          <a:srcRect l="1912" r="58963"/>
          <a:stretch/>
        </p:blipFill>
        <p:spPr>
          <a:xfrm>
            <a:off x="8906539" y="1791226"/>
            <a:ext cx="3105509" cy="3890241"/>
          </a:xfrm>
          <a:prstGeom prst="rect">
            <a:avLst/>
          </a:prstGeom>
        </p:spPr>
      </p:pic>
    </p:spTree>
    <p:extLst>
      <p:ext uri="{BB962C8B-B14F-4D97-AF65-F5344CB8AC3E}">
        <p14:creationId xmlns:p14="http://schemas.microsoft.com/office/powerpoint/2010/main" val="2371638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BERT (Bidirectional Encoder Representations from Transformers)</a:t>
            </a:r>
          </a:p>
        </p:txBody>
      </p:sp>
      <p:sp>
        <p:nvSpPr>
          <p:cNvPr id="3" name="Content Placeholder 2"/>
          <p:cNvSpPr>
            <a:spLocks noGrp="1"/>
          </p:cNvSpPr>
          <p:nvPr>
            <p:ph idx="1"/>
          </p:nvPr>
        </p:nvSpPr>
        <p:spPr/>
        <p:txBody>
          <a:bodyPr>
            <a:noAutofit/>
          </a:bodyPr>
          <a:lstStyle/>
          <a:p>
            <a:endParaRPr lang="en-US" dirty="0"/>
          </a:p>
          <a:p>
            <a:endParaRPr lang="en-US" dirty="0"/>
          </a:p>
          <a:p>
            <a:endParaRPr lang="en-US" dirty="0"/>
          </a:p>
          <a:p>
            <a:endParaRPr lang="en-US" dirty="0"/>
          </a:p>
          <a:p>
            <a:endParaRPr lang="en-US" dirty="0"/>
          </a:p>
          <a:p>
            <a:pPr marL="285750" indent="-285750">
              <a:buClr>
                <a:schemeClr val="accent2">
                  <a:lumMod val="60000"/>
                  <a:lumOff val="40000"/>
                </a:schemeClr>
              </a:buClr>
              <a:buFont typeface="Wingdings"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Token </a:t>
            </a:r>
            <a:r>
              <a:rPr lang="en-US" dirty="0" err="1">
                <a:solidFill>
                  <a:schemeClr val="accent2">
                    <a:lumMod val="75000"/>
                  </a:schemeClr>
                </a:solidFill>
                <a:latin typeface="Times New Roman" panose="02020603050405020304" pitchFamily="18" charset="0"/>
                <a:cs typeface="Times New Roman" panose="02020603050405020304" pitchFamily="18" charset="0"/>
              </a:rPr>
              <a:t>Embeddings</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Pre-trained Word Piece </a:t>
            </a:r>
            <a:r>
              <a:rPr lang="en-US" dirty="0" err="1">
                <a:latin typeface="Times New Roman" panose="02020603050405020304" pitchFamily="18" charset="0"/>
                <a:cs typeface="Times New Roman" panose="02020603050405020304" pitchFamily="18" charset="0"/>
              </a:rPr>
              <a:t>embeddings</a:t>
            </a:r>
            <a:endParaRPr lang="en-US" dirty="0">
              <a:latin typeface="Times New Roman" panose="02020603050405020304" pitchFamily="18" charset="0"/>
              <a:cs typeface="Times New Roman" panose="02020603050405020304" pitchFamily="18" charset="0"/>
            </a:endParaRPr>
          </a:p>
          <a:p>
            <a:pPr marL="285750" indent="-285750">
              <a:buClr>
                <a:schemeClr val="accent2">
                  <a:lumMod val="60000"/>
                  <a:lumOff val="40000"/>
                </a:schemeClr>
              </a:buClr>
              <a:buFont typeface="Wingdings"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Segment </a:t>
            </a:r>
            <a:r>
              <a:rPr lang="en-US" dirty="0" err="1">
                <a:solidFill>
                  <a:schemeClr val="accent2">
                    <a:lumMod val="75000"/>
                  </a:schemeClr>
                </a:solidFill>
                <a:latin typeface="Times New Roman" panose="02020603050405020304" pitchFamily="18" charset="0"/>
                <a:cs typeface="Times New Roman" panose="02020603050405020304" pitchFamily="18" charset="0"/>
              </a:rPr>
              <a:t>Embeddings</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Sequence is divided into segments by [SEP]</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p>
            <a:pPr marL="285750" indent="-285750">
              <a:buClr>
                <a:schemeClr val="accent2">
                  <a:lumMod val="60000"/>
                  <a:lumOff val="40000"/>
                </a:schemeClr>
              </a:buClr>
              <a:buFont typeface="Wingdings"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Position </a:t>
            </a:r>
            <a:r>
              <a:rPr lang="en-US" dirty="0" err="1">
                <a:solidFill>
                  <a:schemeClr val="accent2">
                    <a:lumMod val="75000"/>
                  </a:schemeClr>
                </a:solidFill>
                <a:latin typeface="Times New Roman" panose="02020603050405020304" pitchFamily="18" charset="0"/>
                <a:cs typeface="Times New Roman" panose="02020603050405020304" pitchFamily="18" charset="0"/>
              </a:rPr>
              <a:t>Embeddings</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Learned Position </a:t>
            </a:r>
            <a:r>
              <a:rPr lang="en-US" dirty="0" err="1">
                <a:latin typeface="Times New Roman" panose="02020603050405020304" pitchFamily="18" charset="0"/>
                <a:cs typeface="Times New Roman" panose="02020603050405020304" pitchFamily="18" charset="0"/>
              </a:rPr>
              <a:t>Embeddings</a:t>
            </a:r>
            <a:endParaRPr lang="en-US"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F9E2663-D75C-214B-8DA6-D1C8ECD5C64D}"/>
              </a:ext>
            </a:extLst>
          </p:cNvPr>
          <p:cNvPicPr>
            <a:picLocks noChangeAspect="1"/>
          </p:cNvPicPr>
          <p:nvPr/>
        </p:nvPicPr>
        <p:blipFill>
          <a:blip r:embed="rId2"/>
          <a:stretch>
            <a:fillRect/>
          </a:stretch>
        </p:blipFill>
        <p:spPr>
          <a:xfrm>
            <a:off x="1737566" y="1609965"/>
            <a:ext cx="8509000" cy="2781300"/>
          </a:xfrm>
          <a:prstGeom prst="rect">
            <a:avLst/>
          </a:prstGeom>
        </p:spPr>
      </p:pic>
    </p:spTree>
    <p:extLst>
      <p:ext uri="{BB962C8B-B14F-4D97-AF65-F5344CB8AC3E}">
        <p14:creationId xmlns:p14="http://schemas.microsoft.com/office/powerpoint/2010/main" val="725402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BERT's architecture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a:t>Multiple layers (e.g., L=12) of Transformer's encoder followed by an F</a:t>
            </a:r>
            <a:r>
              <a:rPr lang="en-US" altLang="zh-CN" dirty="0"/>
              <a:t>F</a:t>
            </a:r>
            <a:r>
              <a:rPr lang="en-US" dirty="0"/>
              <a:t> layer and a </a:t>
            </a:r>
            <a:r>
              <a:rPr lang="en-US" dirty="0" err="1"/>
              <a:t>softmax</a:t>
            </a:r>
            <a:r>
              <a:rPr lang="en-US" dirty="0"/>
              <a:t> layer.</a:t>
            </a:r>
          </a:p>
          <a:p>
            <a:r>
              <a:rPr lang="en-US" dirty="0"/>
              <a:t>The input of BERT is a sequence of one or more sentences, separated by the [SEP] token. The first token is a special one [CLS] standing for Classification, e.g., [CLS] Here is a sentence. [SEP] Optionally, here is another one. [SEP]</a:t>
            </a:r>
          </a:p>
          <a:p>
            <a:r>
              <a:rPr lang="en-US" dirty="0"/>
              <a:t>The context vector for the [CLS] token is the embedding for the entire input sequence.</a:t>
            </a:r>
          </a:p>
          <a:p>
            <a:r>
              <a:rPr lang="en-US" dirty="0"/>
              <a:t>For each token, the final FF-</a:t>
            </a:r>
            <a:r>
              <a:rPr lang="en-US" dirty="0" err="1"/>
              <a:t>softmax</a:t>
            </a:r>
            <a:r>
              <a:rPr lang="en-US" dirty="0"/>
              <a:t> layer outputs a vector of size H (called hidden size). The number of attention heads for each token is denoted as A</a:t>
            </a:r>
          </a:p>
          <a:p>
            <a:endParaRPr lang="en-US" dirty="0"/>
          </a:p>
        </p:txBody>
      </p:sp>
    </p:spTree>
    <p:extLst>
      <p:ext uri="{BB962C8B-B14F-4D97-AF65-F5344CB8AC3E}">
        <p14:creationId xmlns:p14="http://schemas.microsoft.com/office/powerpoint/2010/main" val="2685176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BERT</a:t>
            </a:r>
          </a:p>
        </p:txBody>
      </p:sp>
      <p:sp>
        <p:nvSpPr>
          <p:cNvPr id="3" name="Content Placeholder 2"/>
          <p:cNvSpPr>
            <a:spLocks noGrp="1"/>
          </p:cNvSpPr>
          <p:nvPr>
            <p:ph idx="1"/>
          </p:nvPr>
        </p:nvSpPr>
        <p:spPr/>
        <p:txBody>
          <a:bodyPr/>
          <a:lstStyle/>
          <a:p>
            <a:pPr marL="285750" indent="-285750">
              <a:buClr>
                <a:schemeClr val="accent2">
                  <a:lumMod val="60000"/>
                  <a:lumOff val="40000"/>
                </a:schemeClr>
              </a:buClr>
              <a:buFont typeface="Wingdings"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Masked Language Model: </a:t>
            </a:r>
            <a:r>
              <a:rPr lang="en-US" dirty="0">
                <a:latin typeface="Times New Roman" panose="02020603050405020304" pitchFamily="18" charset="0"/>
                <a:cs typeface="Times New Roman" panose="02020603050405020304" pitchFamily="18" charset="0"/>
              </a:rPr>
              <a:t>The task is to predict the masked word based on its left and right context.</a:t>
            </a:r>
          </a:p>
          <a:p>
            <a:pPr marL="285750" indent="-285750">
              <a:buClr>
                <a:schemeClr val="accent2">
                  <a:lumMod val="60000"/>
                  <a:lumOff val="40000"/>
                </a:schemeClr>
              </a:buClr>
              <a:buFont typeface="Wingdings" pitchFamily="2" charset="2"/>
              <a:buChar char="q"/>
            </a:pPr>
            <a:r>
              <a:rPr lang="en-US" dirty="0">
                <a:solidFill>
                  <a:schemeClr val="accent2">
                    <a:lumMod val="75000"/>
                  </a:schemeClr>
                </a:solidFill>
                <a:latin typeface="Times New Roman" panose="02020603050405020304" pitchFamily="18" charset="0"/>
                <a:cs typeface="Times New Roman" panose="02020603050405020304" pitchFamily="18" charset="0"/>
              </a:rPr>
              <a:t>Next Sentence Prediction: </a:t>
            </a:r>
            <a:r>
              <a:rPr lang="en-US" dirty="0">
                <a:latin typeface="Times New Roman" panose="02020603050405020304" pitchFamily="18" charset="0"/>
                <a:cs typeface="Times New Roman" panose="02020603050405020304" pitchFamily="18" charset="0"/>
              </a:rPr>
              <a:t>The task is to predict if B is the next sentence of A</a:t>
            </a:r>
            <a:endParaRPr lang="en-US" dirty="0"/>
          </a:p>
        </p:txBody>
      </p:sp>
      <p:sp>
        <p:nvSpPr>
          <p:cNvPr id="4" name="TextBox 3">
            <a:extLst>
              <a:ext uri="{FF2B5EF4-FFF2-40B4-BE49-F238E27FC236}">
                <a16:creationId xmlns:a16="http://schemas.microsoft.com/office/drawing/2014/main" id="{271502A7-A342-9E4E-95FD-2110101E29BB}"/>
              </a:ext>
            </a:extLst>
          </p:cNvPr>
          <p:cNvSpPr txBox="1"/>
          <p:nvPr/>
        </p:nvSpPr>
        <p:spPr>
          <a:xfrm>
            <a:off x="783927" y="3847415"/>
            <a:ext cx="10798139" cy="156966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Input: </a:t>
            </a:r>
            <a:r>
              <a:rPr lang="en-US" sz="2400" dirty="0">
                <a:latin typeface="Times New Roman" panose="02020603050405020304" pitchFamily="18" charset="0"/>
                <a:cs typeface="Times New Roman" panose="02020603050405020304" pitchFamily="18" charset="0"/>
              </a:rPr>
              <a:t>[CLS] The man attended the [MASK] at Iowa state university [SEP] he was [MASK] by the lecture [SEP]</a:t>
            </a:r>
          </a:p>
          <a:p>
            <a:r>
              <a:rPr lang="en-US" sz="2400" b="1" dirty="0">
                <a:latin typeface="Times New Roman" panose="02020603050405020304" pitchFamily="18" charset="0"/>
                <a:cs typeface="Times New Roman" panose="02020603050405020304" pitchFamily="18" charset="0"/>
              </a:rPr>
              <a:t>Input: </a:t>
            </a:r>
            <a:r>
              <a:rPr lang="en-US" sz="2400" dirty="0">
                <a:latin typeface="Times New Roman" panose="02020603050405020304" pitchFamily="18" charset="0"/>
                <a:cs typeface="Times New Roman" panose="02020603050405020304" pitchFamily="18" charset="0"/>
              </a:rPr>
              <a:t>[CLS] The man attended the [MASK] at Iowa state university [SEP] I [MASK] a book [SEP]</a:t>
            </a:r>
          </a:p>
        </p:txBody>
      </p:sp>
    </p:spTree>
    <p:extLst>
      <p:ext uri="{BB962C8B-B14F-4D97-AF65-F5344CB8AC3E}">
        <p14:creationId xmlns:p14="http://schemas.microsoft.com/office/powerpoint/2010/main" val="3150953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Masked Language Modeling</a:t>
            </a:r>
          </a:p>
        </p:txBody>
      </p:sp>
      <p:sp>
        <p:nvSpPr>
          <p:cNvPr id="3" name="Content Placeholder 2"/>
          <p:cNvSpPr>
            <a:spLocks noGrp="1"/>
          </p:cNvSpPr>
          <p:nvPr>
            <p:ph idx="1"/>
          </p:nvPr>
        </p:nvSpPr>
        <p:spPr>
          <a:xfrm>
            <a:off x="838200" y="1825625"/>
            <a:ext cx="5260675" cy="4351338"/>
          </a:xfrm>
        </p:spPr>
        <p:txBody>
          <a:bodyPr/>
          <a:lstStyle/>
          <a:p>
            <a:r>
              <a:rPr lang="en-US" dirty="0"/>
              <a:t>BERT formula: take a chunk of text, predict 15% of the tokens </a:t>
            </a:r>
          </a:p>
          <a:p>
            <a:pPr lvl="1"/>
            <a:r>
              <a:rPr lang="en-US" sz="2800" dirty="0"/>
              <a:t>For 80% (of the 15%), replace the input token with [MASK] </a:t>
            </a:r>
          </a:p>
          <a:p>
            <a:pPr lvl="1"/>
            <a:r>
              <a:rPr lang="en-US" sz="2800" dirty="0"/>
              <a:t>For 10%, replace w/random </a:t>
            </a:r>
          </a:p>
          <a:p>
            <a:pPr lvl="1"/>
            <a:r>
              <a:rPr lang="en-US" sz="2800" dirty="0"/>
              <a:t>For 10%, keep same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251" y="1825625"/>
            <a:ext cx="4819898" cy="3359323"/>
          </a:xfrm>
          <a:prstGeom prst="rect">
            <a:avLst/>
          </a:prstGeom>
        </p:spPr>
      </p:pic>
    </p:spTree>
    <p:extLst>
      <p:ext uri="{BB962C8B-B14F-4D97-AF65-F5344CB8AC3E}">
        <p14:creationId xmlns:p14="http://schemas.microsoft.com/office/powerpoint/2010/main" val="3337538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 Tuning</a:t>
            </a:r>
          </a:p>
        </p:txBody>
      </p:sp>
      <p:pic>
        <p:nvPicPr>
          <p:cNvPr id="4" name="Content Placeholder 3">
            <a:extLst>
              <a:ext uri="{FF2B5EF4-FFF2-40B4-BE49-F238E27FC236}">
                <a16:creationId xmlns:a16="http://schemas.microsoft.com/office/drawing/2014/main" id="{7A265AA7-3A97-D248-81BB-EF33CFD1FFF5}"/>
              </a:ext>
            </a:extLst>
          </p:cNvPr>
          <p:cNvPicPr>
            <a:picLocks noGrp="1" noChangeAspect="1"/>
          </p:cNvPicPr>
          <p:nvPr>
            <p:ph idx="1"/>
          </p:nvPr>
        </p:nvPicPr>
        <p:blipFill>
          <a:blip r:embed="rId2"/>
          <a:stretch>
            <a:fillRect/>
          </a:stretch>
        </p:blipFill>
        <p:spPr>
          <a:xfrm>
            <a:off x="838200" y="1827337"/>
            <a:ext cx="10515600" cy="4347913"/>
          </a:xfrm>
          <a:prstGeom prst="rect">
            <a:avLst/>
          </a:prstGeom>
        </p:spPr>
      </p:pic>
    </p:spTree>
    <p:extLst>
      <p:ext uri="{BB962C8B-B14F-4D97-AF65-F5344CB8AC3E}">
        <p14:creationId xmlns:p14="http://schemas.microsoft.com/office/powerpoint/2010/main" val="3458874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BERT do</a:t>
            </a:r>
          </a:p>
        </p:txBody>
      </p:sp>
      <p:sp>
        <p:nvSpPr>
          <p:cNvPr id="3" name="Content Placeholder 2"/>
          <p:cNvSpPr>
            <a:spLocks noGrp="1"/>
          </p:cNvSpPr>
          <p:nvPr>
            <p:ph idx="1"/>
          </p:nvPr>
        </p:nvSpPr>
        <p:spPr/>
        <p:txBody>
          <a:bodyPr/>
          <a:lstStyle/>
          <a:p>
            <a:r>
              <a:rPr lang="en-US" dirty="0"/>
              <a:t>CLS token is used to provide classification decisions</a:t>
            </a:r>
          </a:p>
          <a:p>
            <a:r>
              <a:rPr lang="en-US" dirty="0"/>
              <a:t>Sentence pair tasks (entailment): feed both sentences into BERT </a:t>
            </a:r>
          </a:p>
          <a:p>
            <a:r>
              <a:rPr lang="en-US" dirty="0"/>
              <a:t>BERT can also do tagging by predicting tags at each word piece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49" y="3285820"/>
            <a:ext cx="11477973" cy="3026080"/>
          </a:xfrm>
          <a:prstGeom prst="rect">
            <a:avLst/>
          </a:prstGeom>
        </p:spPr>
      </p:pic>
    </p:spTree>
    <p:extLst>
      <p:ext uri="{BB962C8B-B14F-4D97-AF65-F5344CB8AC3E}">
        <p14:creationId xmlns:p14="http://schemas.microsoft.com/office/powerpoint/2010/main" val="3427810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representation – a simple way</a:t>
            </a:r>
          </a:p>
        </p:txBody>
      </p:sp>
      <p:sp>
        <p:nvSpPr>
          <p:cNvPr id="3" name="Content Placeholder 2"/>
          <p:cNvSpPr>
            <a:spLocks noGrp="1"/>
          </p:cNvSpPr>
          <p:nvPr>
            <p:ph idx="1"/>
          </p:nvPr>
        </p:nvSpPr>
        <p:spPr/>
        <p:txBody>
          <a:bodyPr/>
          <a:lstStyle/>
          <a:p>
            <a:r>
              <a:rPr lang="en-US" altLang="en-US" dirty="0">
                <a:cs typeface="Times New Roman" panose="02020603050405020304" pitchFamily="18" charset="0"/>
              </a:rPr>
              <a:t>Term-frequency </a:t>
            </a:r>
          </a:p>
          <a:p>
            <a:pPr lvl="1"/>
            <a:r>
              <a:rPr lang="en-US" altLang="en-US" dirty="0">
                <a:cs typeface="Times New Roman" panose="02020603050405020304" pitchFamily="18" charset="0"/>
              </a:rPr>
              <a:t>Take the vocabulary</a:t>
            </a:r>
          </a:p>
          <a:p>
            <a:pPr lvl="1"/>
            <a:r>
              <a:rPr lang="en-US" altLang="en-US" dirty="0">
                <a:cs typeface="Times New Roman" panose="02020603050405020304" pitchFamily="18" charset="0"/>
              </a:rPr>
              <a:t>Count words</a:t>
            </a:r>
          </a:p>
          <a:p>
            <a:endParaRPr lang="en-US" dirty="0">
              <a:cs typeface="Times New Roman" panose="02020603050405020304" pitchFamily="18" charset="0"/>
            </a:endParaRPr>
          </a:p>
          <a:p>
            <a:endParaRPr lang="en-US" dirty="0">
              <a:cs typeface="Times New Roman" panose="02020603050405020304" pitchFamily="18" charset="0"/>
            </a:endParaRPr>
          </a:p>
          <a:p>
            <a:endParaRPr lang="en-US" dirty="0">
              <a:cs typeface="Times New Roman" panose="02020603050405020304" pitchFamily="18" charset="0"/>
            </a:endParaRPr>
          </a:p>
          <a:p>
            <a:r>
              <a:rPr lang="en-US" dirty="0">
                <a:cs typeface="Times New Roman" panose="02020603050405020304" pitchFamily="18" charset="0"/>
              </a:rPr>
              <a:t>Term-existence</a:t>
            </a:r>
          </a:p>
          <a:p>
            <a:pPr lvl="1"/>
            <a:r>
              <a:rPr lang="en-US" dirty="0">
                <a:cs typeface="Times New Roman" panose="02020603050405020304" pitchFamily="18" charset="0"/>
              </a:rPr>
              <a:t>Binary: 0 means not exist and 1 means exist</a:t>
            </a:r>
          </a:p>
          <a:p>
            <a:pPr lvl="1"/>
            <a:r>
              <a:rPr lang="en-US" dirty="0">
                <a:cs typeface="Times New Roman" panose="02020603050405020304" pitchFamily="18" charset="0"/>
              </a:rPr>
              <a:t>To handle long document compared with short documents</a:t>
            </a:r>
          </a:p>
          <a:p>
            <a:pPr lvl="1"/>
            <a:endParaRPr lang="en-US" dirty="0">
              <a:cs typeface="Times New Roman" panose="02020603050405020304" pitchFamily="18" charset="0"/>
            </a:endParaRPr>
          </a:p>
          <a:p>
            <a:endParaRPr lang="en-US" dirty="0"/>
          </a:p>
        </p:txBody>
      </p:sp>
      <p:pic>
        <p:nvPicPr>
          <p:cNvPr id="4" name="Picture 4" descr="eq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84" y="3110821"/>
            <a:ext cx="10853185" cy="153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39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a:t>
            </a:r>
          </a:p>
        </p:txBody>
      </p:sp>
      <p:sp>
        <p:nvSpPr>
          <p:cNvPr id="3" name="Content Placeholder 2"/>
          <p:cNvSpPr>
            <a:spLocks noGrp="1"/>
          </p:cNvSpPr>
          <p:nvPr>
            <p:ph idx="1"/>
          </p:nvPr>
        </p:nvSpPr>
        <p:spPr/>
        <p:txBody>
          <a:bodyPr/>
          <a:lstStyle/>
          <a:p>
            <a:r>
              <a:rPr lang="en-US" dirty="0"/>
              <a:t>Can you guess what are the most frequent words in English?</a:t>
            </a:r>
          </a:p>
          <a:p>
            <a:endParaRPr lang="en-US" dirty="0"/>
          </a:p>
          <a:p>
            <a:r>
              <a:rPr lang="en-US" dirty="0">
                <a:hlinkClick r:id="rId2"/>
              </a:rPr>
              <a:t>https://en.wikipedia.org/wiki/Most_common_words_in_English#:~:text=100%20most%20common%20words%20%20%20%20Word,%20Grade%201%20%2051%20more%20rows%20</a:t>
            </a:r>
            <a:endParaRPr lang="en-US" dirty="0"/>
          </a:p>
          <a:p>
            <a:r>
              <a:rPr lang="en-US" dirty="0"/>
              <a:t>Those very frequent words are also known as “stop words”</a:t>
            </a:r>
          </a:p>
          <a:p>
            <a:endParaRPr lang="en-US" dirty="0"/>
          </a:p>
        </p:txBody>
      </p:sp>
    </p:spTree>
    <p:extLst>
      <p:ext uri="{BB962C8B-B14F-4D97-AF65-F5344CB8AC3E}">
        <p14:creationId xmlns:p14="http://schemas.microsoft.com/office/powerpoint/2010/main" val="74270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word frequency</a:t>
            </a:r>
          </a:p>
        </p:txBody>
      </p:sp>
      <p:sp>
        <p:nvSpPr>
          <p:cNvPr id="3" name="Content Placeholder 2"/>
          <p:cNvSpPr>
            <a:spLocks noGrp="1"/>
          </p:cNvSpPr>
          <p:nvPr>
            <p:ph idx="1"/>
          </p:nvPr>
        </p:nvSpPr>
        <p:spPr/>
        <p:txBody>
          <a:bodyPr>
            <a:normAutofit/>
          </a:bodyPr>
          <a:lstStyle/>
          <a:p>
            <a:r>
              <a:rPr lang="en-US" dirty="0"/>
              <a:t>Those words may appear in every documents with high frequency</a:t>
            </a:r>
          </a:p>
          <a:p>
            <a:pPr lvl="1"/>
            <a:r>
              <a:rPr lang="en-US" dirty="0"/>
              <a:t>Useless</a:t>
            </a:r>
          </a:p>
          <a:p>
            <a:r>
              <a:rPr lang="en-US" dirty="0"/>
              <a:t>Not a good measurement of how important a word is</a:t>
            </a:r>
          </a:p>
          <a:p>
            <a:r>
              <a:rPr lang="en-US" b="1" dirty="0"/>
              <a:t>term frequency–inverse document frequency (TF-IDF)</a:t>
            </a:r>
          </a:p>
          <a:p>
            <a:r>
              <a:rPr lang="en-US" b="1" dirty="0"/>
              <a:t>TF(term, document)= (raw count of “term” in a document)/(total number of words)</a:t>
            </a:r>
          </a:p>
          <a:p>
            <a:r>
              <a:rPr lang="en-US" b="1" dirty="0"/>
              <a:t>IDF(term, document)=log (total number of documents/number of documents containing “term”)</a:t>
            </a:r>
          </a:p>
          <a:p>
            <a:r>
              <a:rPr lang="en-US" b="1" dirty="0"/>
              <a:t>TF-IDF=TF*IDF</a:t>
            </a:r>
          </a:p>
        </p:txBody>
      </p:sp>
    </p:spTree>
    <p:extLst>
      <p:ext uri="{BB962C8B-B14F-4D97-AF65-F5344CB8AC3E}">
        <p14:creationId xmlns:p14="http://schemas.microsoft.com/office/powerpoint/2010/main" val="405507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Similarity Computation in Text</a:t>
            </a:r>
          </a:p>
        </p:txBody>
      </p:sp>
      <p:sp>
        <p:nvSpPr>
          <p:cNvPr id="4100" name="Rectangle 3"/>
          <p:cNvSpPr>
            <a:spLocks noGrp="1" noChangeArrowheads="1"/>
          </p:cNvSpPr>
          <p:nvPr>
            <p:ph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i="1" dirty="0"/>
              <a:t>Cosine measure</a:t>
            </a:r>
            <a:r>
              <a:rPr lang="en-US" altLang="en-US" sz="2400" dirty="0"/>
              <a:t>: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i="1" dirty="0">
                <a:cs typeface="Times New Roman" panose="02020603050405020304" pitchFamily="18" charset="0"/>
              </a:rPr>
              <a:t>Jaccard coefficient is used in some analysis:</a:t>
            </a:r>
          </a:p>
          <a:p>
            <a:pPr algn="just"/>
            <a:endParaRPr lang="en-US" altLang="en-US" sz="2400" i="1" dirty="0">
              <a:cs typeface="Times New Roman" panose="02020603050405020304" pitchFamily="18" charset="0"/>
            </a:endParaRPr>
          </a:p>
        </p:txBody>
      </p:sp>
      <p:pic>
        <p:nvPicPr>
          <p:cNvPr id="4" name="Picture 4" descr="eq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707" y="2379303"/>
            <a:ext cx="8229600" cy="116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296490221"/>
              </p:ext>
            </p:extLst>
          </p:nvPr>
        </p:nvGraphicFramePr>
        <p:xfrm>
          <a:off x="2218338" y="4035516"/>
          <a:ext cx="3140075" cy="849312"/>
        </p:xfrm>
        <a:graphic>
          <a:graphicData uri="http://schemas.openxmlformats.org/presentationml/2006/ole">
            <mc:AlternateContent xmlns:mc="http://schemas.openxmlformats.org/markup-compatibility/2006">
              <mc:Choice xmlns:v="urn:schemas-microsoft-com:vml" Requires="v">
                <p:oleObj name="Equation" r:id="rId4" imgW="1600200" imgH="431640" progId="Equation.DSMT4">
                  <p:embed/>
                </p:oleObj>
              </mc:Choice>
              <mc:Fallback>
                <p:oleObj name="Equation" r:id="rId4" imgW="1600200" imgH="431640" progId="Equation.DSMT4">
                  <p:embed/>
                  <p:pic>
                    <p:nvPicPr>
                      <p:cNvPr id="5" name="Object 4"/>
                      <p:cNvPicPr/>
                      <p:nvPr/>
                    </p:nvPicPr>
                    <p:blipFill>
                      <a:blip r:embed="rId5"/>
                      <a:stretch>
                        <a:fillRect/>
                      </a:stretch>
                    </p:blipFill>
                    <p:spPr>
                      <a:xfrm>
                        <a:off x="2218338" y="4035516"/>
                        <a:ext cx="3140075" cy="849312"/>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E23DD048-01D5-4979-9DF6-85DDB513707C}"/>
              </a:ext>
            </a:extLst>
          </p:cNvPr>
          <p:cNvPicPr>
            <a:picLocks noChangeAspect="1"/>
          </p:cNvPicPr>
          <p:nvPr/>
        </p:nvPicPr>
        <p:blipFill>
          <a:blip r:embed="rId6"/>
          <a:stretch>
            <a:fillRect/>
          </a:stretch>
        </p:blipFill>
        <p:spPr>
          <a:xfrm>
            <a:off x="6833588" y="4035516"/>
            <a:ext cx="4011226" cy="939800"/>
          </a:xfrm>
          <a:prstGeom prst="rect">
            <a:avLst/>
          </a:prstGeom>
        </p:spPr>
      </p:pic>
      <p:pic>
        <p:nvPicPr>
          <p:cNvPr id="3" name="Picture 2">
            <a:extLst>
              <a:ext uri="{FF2B5EF4-FFF2-40B4-BE49-F238E27FC236}">
                <a16:creationId xmlns:a16="http://schemas.microsoft.com/office/drawing/2014/main" id="{F00A09F4-2F8D-4B09-801D-376DF6153F58}"/>
              </a:ext>
            </a:extLst>
          </p:cNvPr>
          <p:cNvPicPr>
            <a:picLocks noChangeAspect="1"/>
          </p:cNvPicPr>
          <p:nvPr/>
        </p:nvPicPr>
        <p:blipFill>
          <a:blip r:embed="rId7"/>
          <a:stretch>
            <a:fillRect/>
          </a:stretch>
        </p:blipFill>
        <p:spPr>
          <a:xfrm>
            <a:off x="1972632" y="5955845"/>
            <a:ext cx="2995725" cy="622300"/>
          </a:xfrm>
          <a:prstGeom prst="rect">
            <a:avLst/>
          </a:prstGeom>
        </p:spPr>
      </p:pic>
      <p:pic>
        <p:nvPicPr>
          <p:cNvPr id="6" name="Picture 5">
            <a:extLst>
              <a:ext uri="{FF2B5EF4-FFF2-40B4-BE49-F238E27FC236}">
                <a16:creationId xmlns:a16="http://schemas.microsoft.com/office/drawing/2014/main" id="{411985EC-86DF-4467-B9A3-60642938372F}"/>
              </a:ext>
            </a:extLst>
          </p:cNvPr>
          <p:cNvPicPr>
            <a:picLocks noChangeAspect="1"/>
          </p:cNvPicPr>
          <p:nvPr/>
        </p:nvPicPr>
        <p:blipFill>
          <a:blip r:embed="rId8"/>
          <a:stretch>
            <a:fillRect/>
          </a:stretch>
        </p:blipFill>
        <p:spPr>
          <a:xfrm>
            <a:off x="5639176" y="5861420"/>
            <a:ext cx="5205638" cy="716725"/>
          </a:xfrm>
          <a:prstGeom prst="rect">
            <a:avLst/>
          </a:prstGeom>
        </p:spPr>
      </p:pic>
    </p:spTree>
    <p:extLst>
      <p:ext uri="{BB962C8B-B14F-4D97-AF65-F5344CB8AC3E}">
        <p14:creationId xmlns:p14="http://schemas.microsoft.com/office/powerpoint/2010/main" val="25684503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59EA0DEB934F4E99A651D9BDE77844" ma:contentTypeVersion="10" ma:contentTypeDescription="Create a new document." ma:contentTypeScope="" ma:versionID="33d951f930296f430ec3780a718be641">
  <xsd:schema xmlns:xsd="http://www.w3.org/2001/XMLSchema" xmlns:xs="http://www.w3.org/2001/XMLSchema" xmlns:p="http://schemas.microsoft.com/office/2006/metadata/properties" xmlns:ns2="31d612e0-1b0f-4005-bcb7-daeb236b294e" xmlns:ns3="39614d48-4156-4684-bdec-30edf3014ccc" targetNamespace="http://schemas.microsoft.com/office/2006/metadata/properties" ma:root="true" ma:fieldsID="bd71ff9f32ce67068e5bf67fec5e47b3" ns2:_="" ns3:_="">
    <xsd:import namespace="31d612e0-1b0f-4005-bcb7-daeb236b294e"/>
    <xsd:import namespace="39614d48-4156-4684-bdec-30edf3014cc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d612e0-1b0f-4005-bcb7-daeb236b29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de203d1-7cfb-462f-9308-eb621c314a9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9614d48-4156-4684-bdec-30edf3014cc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3cf4f41-5891-471d-bc27-578de2420b9f}" ma:internalName="TaxCatchAll" ma:showField="CatchAllData" ma:web="39614d48-4156-4684-bdec-30edf3014c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1d612e0-1b0f-4005-bcb7-daeb236b294e">
      <Terms xmlns="http://schemas.microsoft.com/office/infopath/2007/PartnerControls"/>
    </lcf76f155ced4ddcb4097134ff3c332f>
    <TaxCatchAll xmlns="39614d48-4156-4684-bdec-30edf3014ccc" xsi:nil="true"/>
  </documentManagement>
</p:properties>
</file>

<file path=customXml/itemProps1.xml><?xml version="1.0" encoding="utf-8"?>
<ds:datastoreItem xmlns:ds="http://schemas.openxmlformats.org/officeDocument/2006/customXml" ds:itemID="{A52433BA-2856-460D-9524-B970344FDC55}">
  <ds:schemaRefs>
    <ds:schemaRef ds:uri="http://schemas.microsoft.com/sharepoint/v3/contenttype/forms"/>
  </ds:schemaRefs>
</ds:datastoreItem>
</file>

<file path=customXml/itemProps2.xml><?xml version="1.0" encoding="utf-8"?>
<ds:datastoreItem xmlns:ds="http://schemas.openxmlformats.org/officeDocument/2006/customXml" ds:itemID="{CA03497C-E2EE-4E08-9EAE-94CDD2DAA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d612e0-1b0f-4005-bcb7-daeb236b294e"/>
    <ds:schemaRef ds:uri="39614d48-4156-4684-bdec-30edf3014c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718CCD-774D-4BB0-8DE4-84357B0D3D5D}">
  <ds:schemaRefs>
    <ds:schemaRef ds:uri="31d612e0-1b0f-4005-bcb7-daeb236b294e"/>
    <ds:schemaRef ds:uri="http://schemas.microsoft.com/office/2006/metadata/properties"/>
    <ds:schemaRef ds:uri="http://purl.org/dc/dcmitype/"/>
    <ds:schemaRef ds:uri="http://purl.org/dc/terms/"/>
    <ds:schemaRef ds:uri="http://schemas.microsoft.com/office/2006/documentManagement/types"/>
    <ds:schemaRef ds:uri="http://www.w3.org/XML/1998/namespace"/>
    <ds:schemaRef ds:uri="39614d48-4156-4684-bdec-30edf3014ccc"/>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23904</TotalTime>
  <Words>3175</Words>
  <Application>Microsoft Macintosh PowerPoint</Application>
  <PresentationFormat>Widescreen</PresentationFormat>
  <Paragraphs>891</Paragraphs>
  <Slides>57</Slides>
  <Notes>12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70" baseType="lpstr">
      <vt:lpstr>Times</vt:lpstr>
      <vt:lpstr>Arial</vt:lpstr>
      <vt:lpstr>Berlin Sans FB Demi</vt:lpstr>
      <vt:lpstr>Calibri</vt:lpstr>
      <vt:lpstr>Calibri Light</vt:lpstr>
      <vt:lpstr>Cambria Math</vt:lpstr>
      <vt:lpstr>Helvetica</vt:lpstr>
      <vt:lpstr>Helvetica Light</vt:lpstr>
      <vt:lpstr>Times New Roman</vt:lpstr>
      <vt:lpstr>Wingdings</vt:lpstr>
      <vt:lpstr>Retrospect</vt:lpstr>
      <vt:lpstr>Office Theme</vt:lpstr>
      <vt:lpstr>Equation</vt:lpstr>
      <vt:lpstr>Words </vt:lpstr>
      <vt:lpstr>How Human Learn Language</vt:lpstr>
      <vt:lpstr>Representation </vt:lpstr>
      <vt:lpstr>Word Embedding</vt:lpstr>
      <vt:lpstr>Count-based Representation</vt:lpstr>
      <vt:lpstr>Document representation – a simple way</vt:lpstr>
      <vt:lpstr>Word count </vt:lpstr>
      <vt:lpstr>Back to the word frequency</vt:lpstr>
      <vt:lpstr>Similarity Computation in Text</vt:lpstr>
      <vt:lpstr>Text Representation: Vector Space Representation </vt:lpstr>
      <vt:lpstr>Big Data Challenge: The Curse of High-Dimensionality </vt:lpstr>
      <vt:lpstr>PowerPoint Presentation</vt:lpstr>
      <vt:lpstr>Dimension Reduction Approaches:  Low-rank Estimation vs. Embedding Learning</vt:lpstr>
      <vt:lpstr>Example</vt:lpstr>
      <vt:lpstr>Problems with SVD</vt:lpstr>
      <vt:lpstr>Word2Vec and Word Embedding</vt:lpstr>
      <vt:lpstr>Word2vec approach to represent the meaning of word</vt:lpstr>
      <vt:lpstr>Word2Vec: CBOW vs. Ski-Gram Models</vt:lpstr>
      <vt:lpstr>CBOW</vt:lpstr>
      <vt:lpstr>PowerPoint Presentation</vt:lpstr>
      <vt:lpstr>Word2vec – Continuous Bag of 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Skip-gram – high level</vt:lpstr>
      <vt:lpstr>Skip-gram details</vt:lpstr>
      <vt:lpstr>cross-entropy loss</vt:lpstr>
      <vt:lpstr>Negative Sampling </vt:lpstr>
      <vt:lpstr>Subsampling of Frequent Words</vt:lpstr>
      <vt:lpstr>Some interesting results</vt:lpstr>
      <vt:lpstr>Word analogies</vt:lpstr>
      <vt:lpstr>Importance of Parameters – window size</vt:lpstr>
      <vt:lpstr>Other word embedding </vt:lpstr>
      <vt:lpstr>GloVe</vt:lpstr>
      <vt:lpstr>Encoding meaning in vector differences</vt:lpstr>
      <vt:lpstr>Encoding meaning in vector differences</vt:lpstr>
      <vt:lpstr>GloVe</vt:lpstr>
      <vt:lpstr>GloVe</vt:lpstr>
      <vt:lpstr>fastText</vt:lpstr>
      <vt:lpstr>Hyperbolic Embedding: Poincaré embedding </vt:lpstr>
      <vt:lpstr>Texts in Hyperbolic Space: Poincaré GloVe</vt:lpstr>
      <vt:lpstr>Spherical Text Embedding</vt:lpstr>
      <vt:lpstr>Spherical Text Embedding</vt:lpstr>
      <vt:lpstr>Spherical Text Embedding</vt:lpstr>
      <vt:lpstr>Represent the meaning of sentence/text</vt:lpstr>
      <vt:lpstr>Using word2vec</vt:lpstr>
      <vt:lpstr>Transformer </vt:lpstr>
      <vt:lpstr>BERT (Bidirectional Encoder Representations from Transformers)</vt:lpstr>
      <vt:lpstr>BERT's architecture</vt:lpstr>
      <vt:lpstr>BERT</vt:lpstr>
      <vt:lpstr>Masked Language Modeling</vt:lpstr>
      <vt:lpstr>Fine Tuning</vt:lpstr>
      <vt:lpstr>What can BERT do</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Li, Qi [COM S]</cp:lastModifiedBy>
  <cp:revision>889</cp:revision>
  <cp:lastPrinted>2017-03-30T14:19:20Z</cp:lastPrinted>
  <dcterms:created xsi:type="dcterms:W3CDTF">2014-06-02T15:06:14Z</dcterms:created>
  <dcterms:modified xsi:type="dcterms:W3CDTF">2025-09-05T03:07:58Z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0x010100FF59EA0DEB934F4E99A651D9BDE77844</vt:lpwstr>
  </property>
  <property fmtid="{D5CDD505-2E9C-101B-9397-08002B2CF9AE}" pid="3" name="MediaServiceImageTags">
    <vt:lpwstr/>
  </property>
</Properties>
</file>